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7" r:id="rId14"/>
    <p:sldId id="266" r:id="rId15"/>
    <p:sldId id="268" r:id="rId16"/>
    <p:sldId id="269" r:id="rId17"/>
    <p:sldId id="273" r:id="rId18"/>
    <p:sldId id="270" r:id="rId19"/>
    <p:sldId id="279" r:id="rId20"/>
    <p:sldId id="280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271" r:id="rId37"/>
  </p:sldIdLst>
  <p:sldSz cx="10287000" cy="10287000"/>
  <p:notesSz cx="6858000" cy="9144000"/>
  <p:embeddedFontLst>
    <p:embeddedFont>
      <p:font typeface="Calibri" panose="020F0502020204030204"/>
      <p:regular r:id="rId41"/>
      <p:bold r:id="rId42"/>
      <p:italic r:id="rId43"/>
      <p:boldItalic r:id="rId44"/>
    </p:embeddedFont>
    <p:embeddedFont>
      <p:font typeface="Montserrat Black"/>
      <p:bold r:id="rId45"/>
    </p:embeddedFont>
    <p:embeddedFont>
      <p:font typeface="Anton"/>
      <p:regular r:id="rId46"/>
    </p:embeddedFont>
    <p:embeddedFont>
      <p:font typeface="Montserrat"/>
      <p:bold r:id="rId47"/>
      <p:boldItalic r:id="rId48"/>
    </p:embeddedFont>
    <p:embeddedFont>
      <p:font typeface="Montserrat Medium"/>
      <p:regular r:id="rId49"/>
      <p:bold r:id="rId50"/>
      <p:italic r:id="rId51"/>
      <p:boldItalic r:id="rId52"/>
    </p:embeddedFont>
    <p:embeddedFont>
      <p:font typeface="Public Sans"/>
      <p:bold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7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171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font" Target="fonts/font14.fntdata"/><Relationship Id="rId53" Type="http://schemas.openxmlformats.org/officeDocument/2006/relationships/font" Target="fonts/font13.fntdata"/><Relationship Id="rId52" Type="http://schemas.openxmlformats.org/officeDocument/2006/relationships/font" Target="fonts/font12.fntdata"/><Relationship Id="rId51" Type="http://schemas.openxmlformats.org/officeDocument/2006/relationships/font" Target="fonts/font11.fntdata"/><Relationship Id="rId50" Type="http://schemas.openxmlformats.org/officeDocument/2006/relationships/font" Target="fonts/font10.fntdata"/><Relationship Id="rId5" Type="http://schemas.openxmlformats.org/officeDocument/2006/relationships/slide" Target="slides/slide2.xml"/><Relationship Id="rId49" Type="http://schemas.openxmlformats.org/officeDocument/2006/relationships/font" Target="fonts/font9.fntdata"/><Relationship Id="rId48" Type="http://schemas.openxmlformats.org/officeDocument/2006/relationships/font" Target="fonts/font8.fntdata"/><Relationship Id="rId47" Type="http://schemas.openxmlformats.org/officeDocument/2006/relationships/font" Target="fonts/font7.fntdata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" name="Google Shape;241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" name="Google Shape;241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6" name="Google Shape;256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9" name="Google Shape;289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9" name="Google Shape;299;p1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9" name="Google Shape;299;p1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" name="Google Shape;115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9" name="Google Shape;319;p1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" name="Google Shape;150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" name="Google Shape;184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" name="Google Shape;198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2" name="Google Shape;212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6" name="Google Shape;226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2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23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3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23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 l="-917" r="-917"/>
            </a:stretch>
          </a:blipFill>
          <a:ln>
            <a:noFill/>
          </a:ln>
        </p:spPr>
      </p:sp>
      <p:grpSp>
        <p:nvGrpSpPr>
          <p:cNvPr id="85" name="Google Shape;85;p1"/>
          <p:cNvGrpSpPr/>
          <p:nvPr/>
        </p:nvGrpSpPr>
        <p:grpSpPr>
          <a:xfrm>
            <a:off x="4379527" y="4904212"/>
            <a:ext cx="12848415" cy="12848415"/>
            <a:chOff x="0" y="0"/>
            <a:chExt cx="812800" cy="812800"/>
          </a:xfrm>
        </p:grpSpPr>
        <p:sp>
          <p:nvSpPr>
            <p:cNvPr id="86" name="Google Shape;86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D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88" name="Google Shape;88;p1"/>
          <p:cNvGrpSpPr/>
          <p:nvPr/>
        </p:nvGrpSpPr>
        <p:grpSpPr>
          <a:xfrm>
            <a:off x="-5827324" y="-64731"/>
            <a:ext cx="12848415" cy="12848415"/>
            <a:chOff x="0" y="0"/>
            <a:chExt cx="812800" cy="812800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D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91" name="Google Shape;91;p1"/>
          <p:cNvSpPr/>
          <p:nvPr/>
        </p:nvSpPr>
        <p:spPr>
          <a:xfrm>
            <a:off x="3887720" y="2002155"/>
            <a:ext cx="6750874" cy="6742435"/>
          </a:xfrm>
          <a:custGeom>
            <a:avLst/>
            <a:gdLst/>
            <a:ahLst/>
            <a:cxnLst/>
            <a:rect l="l" t="t" r="r" b="b"/>
            <a:pathLst>
              <a:path w="6750874" h="6742435" extrusionOk="0">
                <a:moveTo>
                  <a:pt x="0" y="0"/>
                </a:moveTo>
                <a:lnTo>
                  <a:pt x="6750873" y="0"/>
                </a:lnTo>
                <a:lnTo>
                  <a:pt x="6750873" y="6742435"/>
                </a:lnTo>
                <a:lnTo>
                  <a:pt x="0" y="6742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73000"/>
            </a:blip>
            <a:stretch>
              <a:fillRect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>
            <a:off x="-2376174" y="1946387"/>
            <a:ext cx="16160289" cy="8080144"/>
          </a:xfrm>
          <a:custGeom>
            <a:avLst/>
            <a:gdLst/>
            <a:ahLst/>
            <a:cxnLst/>
            <a:rect l="l" t="t" r="r" b="b"/>
            <a:pathLst>
              <a:path w="16160289" h="8080144" extrusionOk="0">
                <a:moveTo>
                  <a:pt x="16160289" y="8080144"/>
                </a:moveTo>
                <a:lnTo>
                  <a:pt x="0" y="8080144"/>
                </a:lnTo>
                <a:lnTo>
                  <a:pt x="0" y="0"/>
                </a:lnTo>
                <a:lnTo>
                  <a:pt x="16160289" y="0"/>
                </a:lnTo>
                <a:lnTo>
                  <a:pt x="16160289" y="8080144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4625942" y="2688525"/>
            <a:ext cx="5274428" cy="5179195"/>
          </a:xfrm>
          <a:custGeom>
            <a:avLst/>
            <a:gdLst/>
            <a:ahLst/>
            <a:cxnLst/>
            <a:rect l="l" t="t" r="r" b="b"/>
            <a:pathLst>
              <a:path w="5274428" h="5179195" extrusionOk="0">
                <a:moveTo>
                  <a:pt x="0" y="0"/>
                </a:moveTo>
                <a:lnTo>
                  <a:pt x="5274428" y="0"/>
                </a:lnTo>
                <a:lnTo>
                  <a:pt x="5274428" y="5179195"/>
                </a:lnTo>
                <a:lnTo>
                  <a:pt x="0" y="5179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>
            <a:off x="3226663" y="5095629"/>
            <a:ext cx="2477307" cy="2477307"/>
          </a:xfrm>
          <a:custGeom>
            <a:avLst/>
            <a:gdLst/>
            <a:ahLst/>
            <a:cxnLst/>
            <a:rect l="l" t="t" r="r" b="b"/>
            <a:pathLst>
              <a:path w="2477307" h="2477307" extrusionOk="0">
                <a:moveTo>
                  <a:pt x="0" y="0"/>
                </a:moveTo>
                <a:lnTo>
                  <a:pt x="2477307" y="0"/>
                </a:lnTo>
                <a:lnTo>
                  <a:pt x="2477307" y="2477307"/>
                </a:lnTo>
                <a:lnTo>
                  <a:pt x="0" y="2477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>
            <a:off x="1038060" y="6811987"/>
            <a:ext cx="1883128" cy="751424"/>
          </a:xfrm>
          <a:custGeom>
            <a:avLst/>
            <a:gdLst/>
            <a:ahLst/>
            <a:cxnLst/>
            <a:rect l="l" t="t" r="r" b="b"/>
            <a:pathLst>
              <a:path w="1883128" h="751424" extrusionOk="0">
                <a:moveTo>
                  <a:pt x="0" y="0"/>
                </a:moveTo>
                <a:lnTo>
                  <a:pt x="1883128" y="0"/>
                </a:lnTo>
                <a:lnTo>
                  <a:pt x="1883128" y="751424"/>
                </a:lnTo>
                <a:lnTo>
                  <a:pt x="0" y="751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</p:sp>
      <p:grpSp>
        <p:nvGrpSpPr>
          <p:cNvPr id="96" name="Google Shape;96;p1"/>
          <p:cNvGrpSpPr/>
          <p:nvPr/>
        </p:nvGrpSpPr>
        <p:grpSpPr>
          <a:xfrm>
            <a:off x="6174230" y="8284905"/>
            <a:ext cx="3086100" cy="776604"/>
            <a:chOff x="0" y="-38100"/>
            <a:chExt cx="1766372" cy="444500"/>
          </a:xfrm>
        </p:grpSpPr>
        <p:sp>
          <p:nvSpPr>
            <p:cNvPr id="97" name="Google Shape;97;p1"/>
            <p:cNvSpPr/>
            <p:nvPr/>
          </p:nvSpPr>
          <p:spPr>
            <a:xfrm>
              <a:off x="0" y="0"/>
              <a:ext cx="1766372" cy="406400"/>
            </a:xfrm>
            <a:custGeom>
              <a:avLst/>
              <a:gdLst/>
              <a:ahLst/>
              <a:cxnLst/>
              <a:rect l="l" t="t" r="r" b="b"/>
              <a:pathLst>
                <a:path w="1766372" h="406400" extrusionOk="0">
                  <a:moveTo>
                    <a:pt x="1563172" y="0"/>
                  </a:moveTo>
                  <a:cubicBezTo>
                    <a:pt x="1675397" y="0"/>
                    <a:pt x="1766372" y="90976"/>
                    <a:pt x="1766372" y="203200"/>
                  </a:cubicBezTo>
                  <a:cubicBezTo>
                    <a:pt x="1766372" y="315424"/>
                    <a:pt x="1675397" y="406400"/>
                    <a:pt x="15631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B639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1"/>
            <p:cNvSpPr txBox="1"/>
            <p:nvPr/>
          </p:nvSpPr>
          <p:spPr>
            <a:xfrm>
              <a:off x="0" y="-38100"/>
              <a:ext cx="1766372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99" name="Google Shape;99;p1"/>
          <p:cNvSpPr txBox="1"/>
          <p:nvPr/>
        </p:nvSpPr>
        <p:spPr>
          <a:xfrm>
            <a:off x="6363047" y="8534432"/>
            <a:ext cx="2402366" cy="380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0" b="1" i="0" u="none" strike="noStrike" cap="none">
                <a:solidFill>
                  <a:srgbClr val="B639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ORDER NOW</a:t>
            </a:r>
            <a:endParaRPr sz="2280" b="1" i="0" u="none" strike="noStrike" cap="none">
              <a:solidFill>
                <a:srgbClr val="B639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8459311" y="8582356"/>
            <a:ext cx="612202" cy="324467"/>
          </a:xfrm>
          <a:custGeom>
            <a:avLst/>
            <a:gdLst/>
            <a:ahLst/>
            <a:cxnLst/>
            <a:rect l="l" t="t" r="r" b="b"/>
            <a:pathLst>
              <a:path w="612202" h="324467" extrusionOk="0">
                <a:moveTo>
                  <a:pt x="0" y="0"/>
                </a:moveTo>
                <a:lnTo>
                  <a:pt x="612202" y="0"/>
                </a:lnTo>
                <a:lnTo>
                  <a:pt x="612202" y="324467"/>
                </a:lnTo>
                <a:lnTo>
                  <a:pt x="0" y="324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  <a:ln>
            <a:noFill/>
          </a:ln>
        </p:spPr>
      </p:sp>
      <p:sp>
        <p:nvSpPr>
          <p:cNvPr id="101" name="Google Shape;101;p1"/>
          <p:cNvSpPr/>
          <p:nvPr/>
        </p:nvSpPr>
        <p:spPr>
          <a:xfrm rot="2066586" flipH="1">
            <a:off x="9403784" y="-849177"/>
            <a:ext cx="1504926" cy="2723848"/>
          </a:xfrm>
          <a:custGeom>
            <a:avLst/>
            <a:gdLst/>
            <a:ahLst/>
            <a:cxnLst/>
            <a:rect l="l" t="t" r="r" b="b"/>
            <a:pathLst>
              <a:path w="1504926" h="2723848" extrusionOk="0">
                <a:moveTo>
                  <a:pt x="1504926" y="0"/>
                </a:moveTo>
                <a:lnTo>
                  <a:pt x="0" y="0"/>
                </a:lnTo>
                <a:lnTo>
                  <a:pt x="0" y="2723848"/>
                </a:lnTo>
                <a:lnTo>
                  <a:pt x="1504926" y="2723848"/>
                </a:lnTo>
                <a:lnTo>
                  <a:pt x="1504926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  <a:ln>
            <a:noFill/>
          </a:ln>
        </p:spPr>
      </p:sp>
      <p:sp>
        <p:nvSpPr>
          <p:cNvPr id="102" name="Google Shape;102;p1"/>
          <p:cNvSpPr/>
          <p:nvPr/>
        </p:nvSpPr>
        <p:spPr>
          <a:xfrm rot="-871282" flipH="1">
            <a:off x="5309796" y="1761564"/>
            <a:ext cx="788349" cy="1426876"/>
          </a:xfrm>
          <a:custGeom>
            <a:avLst/>
            <a:gdLst/>
            <a:ahLst/>
            <a:cxnLst/>
            <a:rect l="l" t="t" r="r" b="b"/>
            <a:pathLst>
              <a:path w="788349" h="1426876" extrusionOk="0">
                <a:moveTo>
                  <a:pt x="788349" y="0"/>
                </a:moveTo>
                <a:lnTo>
                  <a:pt x="0" y="0"/>
                </a:lnTo>
                <a:lnTo>
                  <a:pt x="0" y="1426876"/>
                </a:lnTo>
                <a:lnTo>
                  <a:pt x="788349" y="1426876"/>
                </a:lnTo>
                <a:lnTo>
                  <a:pt x="788349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  <a:ln>
            <a:noFill/>
          </a:ln>
        </p:spPr>
      </p:sp>
      <p:sp>
        <p:nvSpPr>
          <p:cNvPr id="103" name="Google Shape;103;p1"/>
          <p:cNvSpPr txBox="1"/>
          <p:nvPr/>
        </p:nvSpPr>
        <p:spPr>
          <a:xfrm>
            <a:off x="1028700" y="1917612"/>
            <a:ext cx="4114800" cy="2548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960" b="0" i="0" u="none" strike="noStrike" cap="none">
                <a:solidFill>
                  <a:srgbClr val="B63924"/>
                </a:solidFill>
                <a:latin typeface="Anton"/>
                <a:ea typeface="Anton"/>
                <a:cs typeface="Anton"/>
                <a:sym typeface="Anton"/>
              </a:rPr>
              <a:t>PIZZA</a:t>
            </a:r>
            <a:endParaRPr sz="14960" b="0" i="0" u="none" strike="noStrike" cap="none">
              <a:solidFill>
                <a:srgbClr val="B6392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1028700" y="4048069"/>
            <a:ext cx="2184586" cy="109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35" b="0" i="0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HIT</a:t>
            </a:r>
            <a:endParaRPr sz="6435" b="0" i="0" u="none" strike="noStrike" cap="non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3692642" y="5560867"/>
            <a:ext cx="1545350" cy="486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 TO</a:t>
            </a:r>
            <a:endParaRPr sz="2905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3683117" y="6564590"/>
            <a:ext cx="1545350" cy="486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OFF</a:t>
            </a:r>
            <a:endParaRPr sz="2905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3422129" y="5852951"/>
            <a:ext cx="2086376" cy="86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50%</a:t>
            </a:r>
            <a:endParaRPr sz="5105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1042078" y="7611036"/>
            <a:ext cx="2184586" cy="39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10" b="1" i="0" u="none" strike="noStrike" cap="none">
                <a:solidFill>
                  <a:srgbClr val="492013"/>
                </a:solidFill>
                <a:latin typeface="Montserrat"/>
                <a:ea typeface="Montserrat"/>
                <a:cs typeface="Montserrat"/>
                <a:sym typeface="Montserrat"/>
              </a:rPr>
              <a:t>Contact Us:</a:t>
            </a:r>
            <a:endParaRPr sz="2410" b="1" i="0" u="none" strike="noStrike" cap="none">
              <a:solidFill>
                <a:srgbClr val="4920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981075" y="8109420"/>
            <a:ext cx="2805072" cy="35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835" marR="0" lvl="1" indent="-22923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92013"/>
              </a:buClr>
              <a:buSzPts val="2120"/>
              <a:buFont typeface="Arial" panose="020B0604020202020204"/>
              <a:buChar char="•"/>
            </a:pPr>
            <a:r>
              <a:rPr lang="en-US" sz="2120" b="0" i="0" u="none" strike="noStrike" cap="none">
                <a:solidFill>
                  <a:srgbClr val="49201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+123-456-7890</a:t>
            </a:r>
            <a:endParaRPr sz="2120" b="0" i="0" u="none" strike="noStrike" cap="none">
              <a:solidFill>
                <a:srgbClr val="49201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990600" y="8464903"/>
            <a:ext cx="4722895" cy="35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835" marR="0" lvl="1" indent="-22923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92013"/>
              </a:buClr>
              <a:buSzPts val="2120"/>
              <a:buFont typeface="Arial" panose="020B0604020202020204"/>
              <a:buChar char="•"/>
            </a:pPr>
            <a:r>
              <a:rPr lang="en-US" sz="2120" b="0" i="0" u="none" strike="noStrike" cap="none">
                <a:solidFill>
                  <a:srgbClr val="49201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Haotamvubao1111@gmail.com</a:t>
            </a:r>
            <a:endParaRPr sz="2120" b="0" i="0" u="none" strike="noStrike" cap="none">
              <a:solidFill>
                <a:srgbClr val="49201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1" name="Google Shape;111;p1"/>
          <p:cNvSpPr/>
          <p:nvPr/>
        </p:nvSpPr>
        <p:spPr>
          <a:xfrm rot="10800000">
            <a:off x="245041" y="-153996"/>
            <a:ext cx="1229800" cy="1738233"/>
          </a:xfrm>
          <a:custGeom>
            <a:avLst/>
            <a:gdLst/>
            <a:ahLst/>
            <a:cxnLst/>
            <a:rect l="l" t="t" r="r" b="b"/>
            <a:pathLst>
              <a:path w="1229800" h="1738233" extrusionOk="0">
                <a:moveTo>
                  <a:pt x="1229800" y="1738233"/>
                </a:moveTo>
                <a:lnTo>
                  <a:pt x="0" y="1738233"/>
                </a:lnTo>
                <a:lnTo>
                  <a:pt x="0" y="0"/>
                </a:lnTo>
                <a:lnTo>
                  <a:pt x="1229800" y="0"/>
                </a:lnTo>
                <a:lnTo>
                  <a:pt x="1229800" y="1738233"/>
                </a:lnTo>
                <a:close/>
              </a:path>
            </a:pathLst>
          </a:custGeom>
          <a:blipFill rotWithShape="1">
            <a:blip r:embed="rId9"/>
            <a:stretch>
              <a:fillRect/>
            </a:stretch>
          </a:blipFill>
          <a:ln>
            <a:noFill/>
          </a:ln>
        </p:spPr>
      </p:sp>
      <p:sp>
        <p:nvSpPr>
          <p:cNvPr id="112" name="Google Shape;112;p1"/>
          <p:cNvSpPr txBox="1"/>
          <p:nvPr/>
        </p:nvSpPr>
        <p:spPr>
          <a:xfrm>
            <a:off x="174444" y="1329625"/>
            <a:ext cx="5766163" cy="146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B63924"/>
                </a:solidFill>
                <a:latin typeface="Anton"/>
                <a:ea typeface="Anton"/>
                <a:cs typeface="Anton"/>
                <a:sym typeface="Anton"/>
              </a:rPr>
              <a:t>PHẦN MỀM QUẢN LÍ PIZZA</a:t>
            </a:r>
            <a:endParaRPr sz="4500" b="0" i="0" u="none" strike="noStrike" cap="none">
              <a:solidFill>
                <a:srgbClr val="B63924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0" b="0" i="0" u="none" strike="noStrike" cap="none">
              <a:solidFill>
                <a:srgbClr val="B63924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"/>
          <p:cNvSpPr/>
          <p:nvPr/>
        </p:nvSpPr>
        <p:spPr>
          <a:xfrm>
            <a:off x="8916373" y="8718113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44" name="Google Shape;244;p10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45" name="Google Shape;245;p10"/>
          <p:cNvSpPr/>
          <p:nvPr/>
        </p:nvSpPr>
        <p:spPr>
          <a:xfrm>
            <a:off x="4710522" y="1028700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46" name="Google Shape;246;p10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47" name="Google Shape;247;p10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48" name="Google Shape;248;p10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9" name="Google Shape;249;p10"/>
          <p:cNvSpPr/>
          <p:nvPr/>
        </p:nvSpPr>
        <p:spPr>
          <a:xfrm>
            <a:off x="7115837" y="9725263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" name="Google Shape;250;p10"/>
          <p:cNvSpPr/>
          <p:nvPr/>
        </p:nvSpPr>
        <p:spPr>
          <a:xfrm>
            <a:off x="-110425" y="2257579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10"/>
          <p:cNvSpPr txBox="1"/>
          <p:nvPr/>
        </p:nvSpPr>
        <p:spPr>
          <a:xfrm>
            <a:off x="1609434" y="3666429"/>
            <a:ext cx="6202176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6235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HQTCSDL: SQL Server</a:t>
            </a:r>
            <a:endParaRPr lang="en-US"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712470" marR="0" lvl="1" indent="-35623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Char char="•"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Giao diện đồ hoạ dễ quản lý</a:t>
            </a:r>
            <a:endParaRPr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712470" marR="0" lvl="1" indent="-35623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Char char="•"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Kết hợp với nhiều nền tảng như C#, ASP.NET</a:t>
            </a:r>
            <a:endParaRPr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" name="Google Shape;253;p10"/>
          <p:cNvSpPr txBox="1"/>
          <p:nvPr/>
        </p:nvSpPr>
        <p:spPr>
          <a:xfrm>
            <a:off x="1593283" y="2422094"/>
            <a:ext cx="5522555" cy="70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 i="0" u="none" strike="noStrike" cap="none">
                <a:solidFill>
                  <a:srgbClr val="30B6C5"/>
                </a:solidFill>
                <a:latin typeface="Public Sans"/>
                <a:ea typeface="Public Sans"/>
                <a:cs typeface="Public Sans"/>
                <a:sym typeface="Public Sans"/>
              </a:rPr>
              <a:t>Phát biểu bài toán</a:t>
            </a:r>
            <a:endParaRPr sz="4100" b="1" i="0" u="none" strike="noStrike" cap="none">
              <a:solidFill>
                <a:srgbClr val="30B6C5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" name="Picture 1" descr="210904-Blog-Post-SQL-Server-2-e16307538482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9830" y="6749415"/>
            <a:ext cx="3810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"/>
          <p:cNvSpPr/>
          <p:nvPr/>
        </p:nvSpPr>
        <p:spPr>
          <a:xfrm>
            <a:off x="8916373" y="8718113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44" name="Google Shape;244;p10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45" name="Google Shape;245;p10"/>
          <p:cNvSpPr/>
          <p:nvPr/>
        </p:nvSpPr>
        <p:spPr>
          <a:xfrm>
            <a:off x="4710522" y="1028700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46" name="Google Shape;246;p10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47" name="Google Shape;247;p10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48" name="Google Shape;248;p10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9" name="Google Shape;249;p10"/>
          <p:cNvSpPr/>
          <p:nvPr/>
        </p:nvSpPr>
        <p:spPr>
          <a:xfrm>
            <a:off x="7115837" y="9725263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" name="Google Shape;250;p10"/>
          <p:cNvSpPr/>
          <p:nvPr/>
        </p:nvSpPr>
        <p:spPr>
          <a:xfrm>
            <a:off x="-110425" y="2257579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10"/>
          <p:cNvSpPr txBox="1"/>
          <p:nvPr/>
        </p:nvSpPr>
        <p:spPr>
          <a:xfrm>
            <a:off x="1609725" y="3666490"/>
            <a:ext cx="6904990" cy="355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6235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Môi trường triển khai: Internet</a:t>
            </a:r>
            <a:endParaRPr lang="en-US"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712470" marR="0" lvl="1" indent="-35623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Char char="•"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Dễ truy cập</a:t>
            </a:r>
            <a:endParaRPr lang="en-US"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712470" marR="0" lvl="1" indent="-35623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Char char="•"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Chi phí thấp</a:t>
            </a:r>
            <a:endParaRPr lang="en-US"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712470" marR="0" lvl="1" indent="-35623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Char char="•"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Tương thích với nhiều nền tảng</a:t>
            </a:r>
            <a:endParaRPr lang="en-US"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712470" marR="0" lvl="1" indent="-35623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Char char="•"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Hoạt động 24/7</a:t>
            </a:r>
            <a:endParaRPr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" name="Google Shape;253;p10"/>
          <p:cNvSpPr txBox="1"/>
          <p:nvPr/>
        </p:nvSpPr>
        <p:spPr>
          <a:xfrm>
            <a:off x="1593283" y="2422094"/>
            <a:ext cx="5522555" cy="70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 i="0" u="none" strike="noStrike" cap="none">
                <a:solidFill>
                  <a:srgbClr val="30B6C5"/>
                </a:solidFill>
                <a:latin typeface="Public Sans"/>
                <a:ea typeface="Public Sans"/>
                <a:cs typeface="Public Sans"/>
                <a:sym typeface="Public Sans"/>
              </a:rPr>
              <a:t>Phát biểu bài toán</a:t>
            </a:r>
            <a:endParaRPr sz="4100" b="1" i="0" u="none" strike="noStrike" cap="none">
              <a:solidFill>
                <a:srgbClr val="30B6C5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" name="Picture 1" descr="internet_800x4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7255" y="7534910"/>
            <a:ext cx="3409315" cy="1917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59" name="Google Shape;259;p11"/>
          <p:cNvSpPr/>
          <p:nvPr/>
        </p:nvSpPr>
        <p:spPr>
          <a:xfrm>
            <a:off x="4710522" y="1028700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60" name="Google Shape;260;p11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61" name="Google Shape;261;p11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2" name="Google Shape;262;p11"/>
          <p:cNvSpPr/>
          <p:nvPr/>
        </p:nvSpPr>
        <p:spPr>
          <a:xfrm>
            <a:off x="7115837" y="9725263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3" name="Google Shape;263;p11"/>
          <p:cNvSpPr/>
          <p:nvPr/>
        </p:nvSpPr>
        <p:spPr>
          <a:xfrm>
            <a:off x="-110425" y="2257579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4" name="Google Shape;264;p11"/>
          <p:cNvSpPr/>
          <p:nvPr/>
        </p:nvSpPr>
        <p:spPr>
          <a:xfrm>
            <a:off x="14695" y="25065"/>
            <a:ext cx="2908578" cy="2482755"/>
          </a:xfrm>
          <a:custGeom>
            <a:avLst/>
            <a:gdLst/>
            <a:ahLst/>
            <a:cxnLst/>
            <a:rect l="l" t="t" r="r" b="b"/>
            <a:pathLst>
              <a:path w="2908578" h="2482755" extrusionOk="0">
                <a:moveTo>
                  <a:pt x="0" y="0"/>
                </a:moveTo>
                <a:lnTo>
                  <a:pt x="2908578" y="0"/>
                </a:lnTo>
                <a:lnTo>
                  <a:pt x="2908578" y="2482754"/>
                </a:lnTo>
                <a:lnTo>
                  <a:pt x="0" y="24827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 l="-16552" r="-14504" b="-14957"/>
            </a:stretch>
          </a:blipFill>
          <a:ln>
            <a:noFill/>
          </a:ln>
        </p:spPr>
      </p:sp>
      <p:sp>
        <p:nvSpPr>
          <p:cNvPr id="265" name="Google Shape;265;p11"/>
          <p:cNvSpPr/>
          <p:nvPr/>
        </p:nvSpPr>
        <p:spPr>
          <a:xfrm>
            <a:off x="3049601" y="33518"/>
            <a:ext cx="4187798" cy="2474302"/>
          </a:xfrm>
          <a:custGeom>
            <a:avLst/>
            <a:gdLst/>
            <a:ahLst/>
            <a:cxnLst/>
            <a:rect l="l" t="t" r="r" b="b"/>
            <a:pathLst>
              <a:path w="4187798" h="2474302" extrusionOk="0">
                <a:moveTo>
                  <a:pt x="0" y="0"/>
                </a:moveTo>
                <a:lnTo>
                  <a:pt x="4187798" y="0"/>
                </a:lnTo>
                <a:lnTo>
                  <a:pt x="4187798" y="2474301"/>
                </a:lnTo>
                <a:lnTo>
                  <a:pt x="0" y="2474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2473" r="-2472"/>
            </a:stretch>
          </a:blipFill>
          <a:ln>
            <a:noFill/>
          </a:ln>
        </p:spPr>
      </p:sp>
      <p:sp>
        <p:nvSpPr>
          <p:cNvPr id="266" name="Google Shape;266;p11"/>
          <p:cNvSpPr/>
          <p:nvPr/>
        </p:nvSpPr>
        <p:spPr>
          <a:xfrm>
            <a:off x="7364783" y="60877"/>
            <a:ext cx="2922217" cy="2446942"/>
          </a:xfrm>
          <a:custGeom>
            <a:avLst/>
            <a:gdLst/>
            <a:ahLst/>
            <a:cxnLst/>
            <a:rect l="l" t="t" r="r" b="b"/>
            <a:pathLst>
              <a:path w="2922217" h="2446942" extrusionOk="0">
                <a:moveTo>
                  <a:pt x="0" y="0"/>
                </a:moveTo>
                <a:lnTo>
                  <a:pt x="2922217" y="0"/>
                </a:lnTo>
                <a:lnTo>
                  <a:pt x="2922217" y="2446942"/>
                </a:lnTo>
                <a:lnTo>
                  <a:pt x="0" y="2446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2729" r="-63441" b="-2729"/>
            </a:stretch>
          </a:blipFill>
          <a:ln>
            <a:noFill/>
          </a:ln>
        </p:spPr>
      </p:sp>
      <p:sp>
        <p:nvSpPr>
          <p:cNvPr id="267" name="Google Shape;267;p11"/>
          <p:cNvSpPr/>
          <p:nvPr/>
        </p:nvSpPr>
        <p:spPr>
          <a:xfrm>
            <a:off x="4147816" y="2791569"/>
            <a:ext cx="6124949" cy="3752486"/>
          </a:xfrm>
          <a:custGeom>
            <a:avLst/>
            <a:gdLst/>
            <a:ahLst/>
            <a:cxnLst/>
            <a:rect l="l" t="t" r="r" b="b"/>
            <a:pathLst>
              <a:path w="6124949" h="3752486" extrusionOk="0">
                <a:moveTo>
                  <a:pt x="0" y="0"/>
                </a:moveTo>
                <a:lnTo>
                  <a:pt x="6124949" y="0"/>
                </a:lnTo>
                <a:lnTo>
                  <a:pt x="6124949" y="3752486"/>
                </a:lnTo>
                <a:lnTo>
                  <a:pt x="0" y="37524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4529" b="-4529"/>
            </a:stretch>
          </a:blipFill>
          <a:ln>
            <a:noFill/>
          </a:ln>
        </p:spPr>
      </p:sp>
      <p:sp>
        <p:nvSpPr>
          <p:cNvPr id="268" name="Google Shape;268;p11"/>
          <p:cNvSpPr/>
          <p:nvPr/>
        </p:nvSpPr>
        <p:spPr>
          <a:xfrm>
            <a:off x="3210335" y="4117437"/>
            <a:ext cx="6503530" cy="3530698"/>
          </a:xfrm>
          <a:custGeom>
            <a:avLst/>
            <a:gdLst/>
            <a:ahLst/>
            <a:cxnLst/>
            <a:rect l="l" t="t" r="r" b="b"/>
            <a:pathLst>
              <a:path w="6503530" h="3530698" extrusionOk="0">
                <a:moveTo>
                  <a:pt x="0" y="0"/>
                </a:moveTo>
                <a:lnTo>
                  <a:pt x="6503531" y="0"/>
                </a:lnTo>
                <a:lnTo>
                  <a:pt x="6503531" y="3530698"/>
                </a:lnTo>
                <a:lnTo>
                  <a:pt x="0" y="35306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269" name="Google Shape;269;p11"/>
          <p:cNvSpPr/>
          <p:nvPr/>
        </p:nvSpPr>
        <p:spPr>
          <a:xfrm>
            <a:off x="14695" y="7648135"/>
            <a:ext cx="3603794" cy="2638865"/>
          </a:xfrm>
          <a:custGeom>
            <a:avLst/>
            <a:gdLst/>
            <a:ahLst/>
            <a:cxnLst/>
            <a:rect l="l" t="t" r="r" b="b"/>
            <a:pathLst>
              <a:path w="3603794" h="2638865" extrusionOk="0">
                <a:moveTo>
                  <a:pt x="0" y="0"/>
                </a:moveTo>
                <a:lnTo>
                  <a:pt x="3603794" y="0"/>
                </a:lnTo>
                <a:lnTo>
                  <a:pt x="3603794" y="2638865"/>
                </a:lnTo>
                <a:lnTo>
                  <a:pt x="0" y="26388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 r="-6372"/>
            </a:stretch>
          </a:blipFill>
          <a:ln>
            <a:noFill/>
          </a:ln>
        </p:spPr>
      </p:sp>
      <p:sp>
        <p:nvSpPr>
          <p:cNvPr id="270" name="Google Shape;270;p11"/>
          <p:cNvSpPr/>
          <p:nvPr/>
        </p:nvSpPr>
        <p:spPr>
          <a:xfrm>
            <a:off x="3618489" y="7648135"/>
            <a:ext cx="3616517" cy="2675087"/>
          </a:xfrm>
          <a:custGeom>
            <a:avLst/>
            <a:gdLst/>
            <a:ahLst/>
            <a:cxnLst/>
            <a:rect l="l" t="t" r="r" b="b"/>
            <a:pathLst>
              <a:path w="3616517" h="2675087" extrusionOk="0">
                <a:moveTo>
                  <a:pt x="0" y="0"/>
                </a:moveTo>
                <a:lnTo>
                  <a:pt x="3616517" y="0"/>
                </a:lnTo>
                <a:lnTo>
                  <a:pt x="3616517" y="2675087"/>
                </a:lnTo>
                <a:lnTo>
                  <a:pt x="0" y="2675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 l="-8614" r="-31819"/>
            </a:stretch>
          </a:blipFill>
          <a:ln>
            <a:noFill/>
          </a:ln>
        </p:spPr>
      </p:sp>
      <p:sp>
        <p:nvSpPr>
          <p:cNvPr id="271" name="Google Shape;271;p11"/>
          <p:cNvSpPr/>
          <p:nvPr/>
        </p:nvSpPr>
        <p:spPr>
          <a:xfrm>
            <a:off x="7235006" y="7648135"/>
            <a:ext cx="3007476" cy="2638865"/>
          </a:xfrm>
          <a:custGeom>
            <a:avLst/>
            <a:gdLst/>
            <a:ahLst/>
            <a:cxnLst/>
            <a:rect l="l" t="t" r="r" b="b"/>
            <a:pathLst>
              <a:path w="3007476" h="2638865" extrusionOk="0">
                <a:moveTo>
                  <a:pt x="0" y="0"/>
                </a:moveTo>
                <a:lnTo>
                  <a:pt x="3007476" y="0"/>
                </a:lnTo>
                <a:lnTo>
                  <a:pt x="3007476" y="2638865"/>
                </a:lnTo>
                <a:lnTo>
                  <a:pt x="0" y="26388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 t="-2169" r="-37016" b="-2168"/>
            </a:stretch>
          </a:blipFill>
          <a:ln>
            <a:noFill/>
          </a:ln>
        </p:spPr>
      </p:sp>
      <p:sp>
        <p:nvSpPr>
          <p:cNvPr id="272" name="Google Shape;272;p11"/>
          <p:cNvSpPr txBox="1"/>
          <p:nvPr/>
        </p:nvSpPr>
        <p:spPr>
          <a:xfrm>
            <a:off x="741429" y="3298272"/>
            <a:ext cx="2150326" cy="1552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Sơ đồ tổ chức</a:t>
            </a:r>
            <a:endParaRPr sz="450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 rot="1440000">
            <a:off x="-340995" y="5316855"/>
            <a:ext cx="2228850" cy="222885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 rot="1860000">
            <a:off x="1104900" y="6042025"/>
            <a:ext cx="2228850" cy="222885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6"/>
          </a:fillRef>
          <a:effectRef idx="2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1" name="Google Shape;291;p13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92" name="Google Shape;292;p13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93" name="Google Shape;293;p13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94" name="Google Shape;294;p13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3"/>
          <p:cNvSpPr txBox="1"/>
          <p:nvPr/>
        </p:nvSpPr>
        <p:spPr>
          <a:xfrm>
            <a:off x="433070" y="2982595"/>
            <a:ext cx="3038475" cy="197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ERD</a:t>
            </a:r>
            <a:endParaRPr lang="en-US" sz="459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tổng quát</a:t>
            </a:r>
            <a:endParaRPr lang="en-US" sz="459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" name="Diamond 3"/>
          <p:cNvSpPr/>
          <p:nvPr/>
        </p:nvSpPr>
        <p:spPr>
          <a:xfrm rot="1560000">
            <a:off x="1008380" y="1143635"/>
            <a:ext cx="2339340" cy="1645285"/>
          </a:xfrm>
          <a:prstGeom prst="diamond">
            <a:avLst/>
          </a:prstGeom>
        </p:spPr>
        <p:style>
          <a:lnRef idx="0">
            <a:srgbClr val="FFFFFF"/>
          </a:lnRef>
          <a:fillRef idx="1">
            <a:schemeClr val="accent3"/>
          </a:fillRef>
          <a:effectRef idx="2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ERD_TongQuat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8405" y="899795"/>
            <a:ext cx="6105525" cy="84867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Diagonal Corner Rectangle 2"/>
          <p:cNvSpPr/>
          <p:nvPr/>
        </p:nvSpPr>
        <p:spPr>
          <a:xfrm>
            <a:off x="561975" y="367030"/>
            <a:ext cx="3770630" cy="2801620"/>
          </a:xfrm>
          <a:prstGeom prst="snip2DiagRect">
            <a:avLst>
              <a:gd name="adj1" fmla="val 36400"/>
              <a:gd name="adj2" fmla="val 16667"/>
            </a:avLst>
          </a:prstGeom>
        </p:spPr>
        <p:style>
          <a:lnRef idx="0">
            <a:srgbClr val="FFFFFF"/>
          </a:lnRef>
          <a:fillRef idx="3">
            <a:schemeClr val="accent5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ERD_ChiTiet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56335"/>
            <a:ext cx="10287000" cy="13293725"/>
          </a:xfrm>
          <a:prstGeom prst="rect">
            <a:avLst/>
          </a:prstGeom>
        </p:spPr>
      </p:pic>
      <p:sp>
        <p:nvSpPr>
          <p:cNvPr id="302" name="Google Shape;302;p14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03" name="Google Shape;303;p14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04" name="Google Shape;304;p14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05" name="Google Shape;305;p14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6" name="Google Shape;306;p14"/>
          <p:cNvSpPr txBox="1"/>
          <p:nvPr/>
        </p:nvSpPr>
        <p:spPr>
          <a:xfrm>
            <a:off x="1592809" y="805180"/>
            <a:ext cx="2196868" cy="164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ERD chi tiết</a:t>
            </a:r>
            <a:endParaRPr sz="459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561975" y="367030"/>
            <a:ext cx="3770630" cy="2801620"/>
          </a:xfrm>
          <a:prstGeom prst="snip2DiagRect">
            <a:avLst>
              <a:gd name="adj1" fmla="val 36400"/>
              <a:gd name="adj2" fmla="val 16667"/>
            </a:avLst>
          </a:prstGeom>
        </p:spPr>
        <p:style>
          <a:lnRef idx="0">
            <a:srgbClr val="FFFFFF"/>
          </a:lnRef>
          <a:fillRef idx="3">
            <a:schemeClr val="accent5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 descr="ERD_ChiTiet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154420"/>
            <a:ext cx="10287000" cy="13293725"/>
          </a:xfrm>
          <a:prstGeom prst="rect">
            <a:avLst/>
          </a:prstGeom>
        </p:spPr>
      </p:pic>
      <p:sp>
        <p:nvSpPr>
          <p:cNvPr id="302" name="Google Shape;302;p14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03" name="Google Shape;303;p14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04" name="Google Shape;304;p14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05" name="Google Shape;305;p14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306;p14"/>
          <p:cNvSpPr txBox="1"/>
          <p:nvPr/>
        </p:nvSpPr>
        <p:spPr>
          <a:xfrm>
            <a:off x="1592809" y="805180"/>
            <a:ext cx="2196868" cy="164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ERD chi tiết</a:t>
            </a:r>
            <a:endParaRPr sz="459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gular Pentagon 5"/>
          <p:cNvSpPr/>
          <p:nvPr/>
        </p:nvSpPr>
        <p:spPr>
          <a:xfrm rot="2820000">
            <a:off x="2650490" y="8312150"/>
            <a:ext cx="1748790" cy="1748790"/>
          </a:xfrm>
          <a:prstGeom prst="pentagon">
            <a:avLst/>
          </a:prstGeom>
        </p:spPr>
        <p:style>
          <a:lnRef idx="0">
            <a:srgbClr val="FFFFFF"/>
          </a:lnRef>
          <a:fillRef idx="1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2" name="Google Shape;312;p15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3" name="Google Shape;313;p15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4" name="Google Shape;314;p15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5" name="Google Shape;315;p15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15"/>
          <p:cNvSpPr txBox="1"/>
          <p:nvPr/>
        </p:nvSpPr>
        <p:spPr>
          <a:xfrm>
            <a:off x="592498" y="617460"/>
            <a:ext cx="2196868" cy="82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DB</a:t>
            </a:r>
            <a:endParaRPr sz="459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" name="Picture 1" descr="db_g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455" y="1894840"/>
            <a:ext cx="9226550" cy="719074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240905" y="478155"/>
            <a:ext cx="1245235" cy="1245235"/>
          </a:xfrm>
          <a:prstGeom prst="ellipse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gular Pentagon 5"/>
          <p:cNvSpPr/>
          <p:nvPr/>
        </p:nvSpPr>
        <p:spPr>
          <a:xfrm rot="2820000">
            <a:off x="2650490" y="8312150"/>
            <a:ext cx="1748790" cy="1748790"/>
          </a:xfrm>
          <a:prstGeom prst="pentagon">
            <a:avLst/>
          </a:prstGeom>
        </p:spPr>
        <p:style>
          <a:lnRef idx="0">
            <a:srgbClr val="FFFFFF"/>
          </a:lnRef>
          <a:fillRef idx="1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2" name="Google Shape;312;p15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3" name="Google Shape;313;p15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4" name="Google Shape;314;p15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5" name="Google Shape;315;p15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15"/>
          <p:cNvSpPr txBox="1"/>
          <p:nvPr/>
        </p:nvSpPr>
        <p:spPr>
          <a:xfrm>
            <a:off x="592498" y="617460"/>
            <a:ext cx="2196868" cy="82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DB</a:t>
            </a:r>
            <a:endParaRPr sz="459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" name="Picture 2" descr="db_gt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455" y="1985010"/>
            <a:ext cx="9262110" cy="519811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240905" y="478155"/>
            <a:ext cx="1245235" cy="1245235"/>
          </a:xfrm>
          <a:prstGeom prst="ellipse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gular Pentagon 5"/>
          <p:cNvSpPr/>
          <p:nvPr/>
        </p:nvSpPr>
        <p:spPr>
          <a:xfrm rot="2820000">
            <a:off x="2650490" y="8312150"/>
            <a:ext cx="1748790" cy="1748790"/>
          </a:xfrm>
          <a:prstGeom prst="pentagon">
            <a:avLst/>
          </a:prstGeom>
        </p:spPr>
        <p:style>
          <a:lnRef idx="0">
            <a:srgbClr val="FFFFFF"/>
          </a:lnRef>
          <a:fillRef idx="1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2" name="Google Shape;312;p15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3" name="Google Shape;313;p15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4" name="Google Shape;314;p15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5" name="Google Shape;315;p15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15"/>
          <p:cNvSpPr txBox="1"/>
          <p:nvPr/>
        </p:nvSpPr>
        <p:spPr>
          <a:xfrm>
            <a:off x="592498" y="617460"/>
            <a:ext cx="2196868" cy="82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DB</a:t>
            </a:r>
            <a:endParaRPr sz="459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" name="Picture 1" descr="db_gt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455" y="1833880"/>
            <a:ext cx="9220835" cy="682498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240905" y="478155"/>
            <a:ext cx="1245235" cy="1245235"/>
          </a:xfrm>
          <a:prstGeom prst="ellipse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3" name="Google Shape;313;p15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4" name="Google Shape;314;p15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5" name="Google Shape;315;p15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15"/>
          <p:cNvSpPr txBox="1"/>
          <p:nvPr/>
        </p:nvSpPr>
        <p:spPr>
          <a:xfrm>
            <a:off x="592455" y="617220"/>
            <a:ext cx="5597525" cy="98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Các form</a:t>
            </a:r>
            <a:endParaRPr sz="459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" name="Picture 1" descr="unnam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320" y="2324735"/>
            <a:ext cx="7706995" cy="6051550"/>
          </a:xfrm>
          <a:prstGeom prst="rect">
            <a:avLst/>
          </a:prstGeom>
        </p:spPr>
      </p:pic>
      <p:sp>
        <p:nvSpPr>
          <p:cNvPr id="251" name="Google Shape;251;p10"/>
          <p:cNvSpPr txBox="1"/>
          <p:nvPr/>
        </p:nvSpPr>
        <p:spPr>
          <a:xfrm>
            <a:off x="2041869" y="9095044"/>
            <a:ext cx="6202176" cy="70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356235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Đăng nhập</a:t>
            </a:r>
            <a:endParaRPr lang="en-US"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FA"/>
        </a:solid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"/>
          <p:cNvSpPr/>
          <p:nvPr/>
        </p:nvSpPr>
        <p:spPr>
          <a:xfrm>
            <a:off x="-672612" y="-710712"/>
            <a:ext cx="11632223" cy="11632223"/>
          </a:xfrm>
          <a:custGeom>
            <a:avLst/>
            <a:gdLst/>
            <a:ahLst/>
            <a:cxnLst/>
            <a:rect l="l" t="t" r="r" b="b"/>
            <a:pathLst>
              <a:path w="11632223" h="11632223" extrusionOk="0">
                <a:moveTo>
                  <a:pt x="0" y="0"/>
                </a:moveTo>
                <a:lnTo>
                  <a:pt x="11632224" y="0"/>
                </a:lnTo>
                <a:lnTo>
                  <a:pt x="11632224" y="11632224"/>
                </a:lnTo>
                <a:lnTo>
                  <a:pt x="0" y="11632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grpSp>
        <p:nvGrpSpPr>
          <p:cNvPr id="118" name="Google Shape;118;p2"/>
          <p:cNvGrpSpPr/>
          <p:nvPr/>
        </p:nvGrpSpPr>
        <p:grpSpPr>
          <a:xfrm>
            <a:off x="364503" y="1007269"/>
            <a:ext cx="8822210" cy="5217123"/>
            <a:chOff x="25156" y="-28575"/>
            <a:chExt cx="11762947" cy="6956164"/>
          </a:xfrm>
        </p:grpSpPr>
        <p:sp>
          <p:nvSpPr>
            <p:cNvPr id="119" name="Google Shape;119;p2"/>
            <p:cNvSpPr txBox="1"/>
            <p:nvPr/>
          </p:nvSpPr>
          <p:spPr>
            <a:xfrm rot="-398117">
              <a:off x="137885" y="1771890"/>
              <a:ext cx="11537488" cy="26200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75" b="0" i="0" u="none" strike="noStrike" cap="none">
                  <a:solidFill>
                    <a:srgbClr val="333333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Các thành viên trong nhóm 5</a:t>
              </a:r>
              <a:endParaRPr sz="8075" b="0" i="0" u="none" strike="noStrike" cap="none">
                <a:solidFill>
                  <a:srgbClr val="3333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1111211" y="-28575"/>
              <a:ext cx="9566940" cy="4739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1111211" y="6302114"/>
              <a:ext cx="9566940" cy="625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1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22" name="Google Shape;122;p2"/>
          <p:cNvSpPr/>
          <p:nvPr/>
        </p:nvSpPr>
        <p:spPr>
          <a:xfrm>
            <a:off x="345636" y="-1261346"/>
            <a:ext cx="2600710" cy="2889678"/>
          </a:xfrm>
          <a:custGeom>
            <a:avLst/>
            <a:gdLst/>
            <a:ahLst/>
            <a:cxnLst/>
            <a:rect l="l" t="t" r="r" b="b"/>
            <a:pathLst>
              <a:path w="2600710" h="2889678" extrusionOk="0">
                <a:moveTo>
                  <a:pt x="0" y="0"/>
                </a:moveTo>
                <a:lnTo>
                  <a:pt x="2600710" y="0"/>
                </a:lnTo>
                <a:lnTo>
                  <a:pt x="2600710" y="2889679"/>
                </a:lnTo>
                <a:lnTo>
                  <a:pt x="0" y="28896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98" r="-98"/>
            </a:stretch>
          </a:blipFill>
          <a:ln>
            <a:noFill/>
          </a:ln>
        </p:spPr>
      </p:sp>
      <p:sp>
        <p:nvSpPr>
          <p:cNvPr id="123" name="Google Shape;123;p2"/>
          <p:cNvSpPr/>
          <p:nvPr/>
        </p:nvSpPr>
        <p:spPr>
          <a:xfrm>
            <a:off x="7132895" y="8718760"/>
            <a:ext cx="2600710" cy="2889678"/>
          </a:xfrm>
          <a:custGeom>
            <a:avLst/>
            <a:gdLst/>
            <a:ahLst/>
            <a:cxnLst/>
            <a:rect l="l" t="t" r="r" b="b"/>
            <a:pathLst>
              <a:path w="2600710" h="2889678" extrusionOk="0">
                <a:moveTo>
                  <a:pt x="0" y="0"/>
                </a:moveTo>
                <a:lnTo>
                  <a:pt x="2600710" y="0"/>
                </a:lnTo>
                <a:lnTo>
                  <a:pt x="2600710" y="2889678"/>
                </a:lnTo>
                <a:lnTo>
                  <a:pt x="0" y="2889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99" b="-398"/>
            </a:stretch>
          </a:blipFill>
          <a:ln>
            <a:noFill/>
          </a:ln>
        </p:spPr>
      </p:sp>
      <p:sp>
        <p:nvSpPr>
          <p:cNvPr id="124" name="Google Shape;124;p2"/>
          <p:cNvSpPr/>
          <p:nvPr/>
        </p:nvSpPr>
        <p:spPr>
          <a:xfrm>
            <a:off x="6805065" y="183493"/>
            <a:ext cx="4906471" cy="1103956"/>
          </a:xfrm>
          <a:custGeom>
            <a:avLst/>
            <a:gdLst/>
            <a:ahLst/>
            <a:cxnLst/>
            <a:rect l="l" t="t" r="r" b="b"/>
            <a:pathLst>
              <a:path w="4906471" h="1103956" extrusionOk="0">
                <a:moveTo>
                  <a:pt x="0" y="0"/>
                </a:moveTo>
                <a:lnTo>
                  <a:pt x="4906470" y="0"/>
                </a:lnTo>
                <a:lnTo>
                  <a:pt x="4906470" y="1103956"/>
                </a:lnTo>
                <a:lnTo>
                  <a:pt x="0" y="1103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202" b="-201"/>
            </a:stretch>
          </a:blipFill>
          <a:ln>
            <a:noFill/>
          </a:ln>
        </p:spPr>
      </p:sp>
      <p:sp>
        <p:nvSpPr>
          <p:cNvPr id="125" name="Google Shape;125;p2"/>
          <p:cNvSpPr/>
          <p:nvPr/>
        </p:nvSpPr>
        <p:spPr>
          <a:xfrm>
            <a:off x="-1166208" y="8887246"/>
            <a:ext cx="4906471" cy="1103956"/>
          </a:xfrm>
          <a:custGeom>
            <a:avLst/>
            <a:gdLst/>
            <a:ahLst/>
            <a:cxnLst/>
            <a:rect l="l" t="t" r="r" b="b"/>
            <a:pathLst>
              <a:path w="4906471" h="1103956" extrusionOk="0">
                <a:moveTo>
                  <a:pt x="0" y="0"/>
                </a:moveTo>
                <a:lnTo>
                  <a:pt x="4906470" y="0"/>
                </a:lnTo>
                <a:lnTo>
                  <a:pt x="4906470" y="1103956"/>
                </a:lnTo>
                <a:lnTo>
                  <a:pt x="0" y="1103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1050" b="-1050"/>
            </a:stretch>
          </a:blipFill>
          <a:ln>
            <a:noFill/>
          </a:ln>
        </p:spPr>
      </p:sp>
      <p:grpSp>
        <p:nvGrpSpPr>
          <p:cNvPr id="126" name="Google Shape;126;p2"/>
          <p:cNvGrpSpPr/>
          <p:nvPr/>
        </p:nvGrpSpPr>
        <p:grpSpPr>
          <a:xfrm>
            <a:off x="822542" y="3881491"/>
            <a:ext cx="8653116" cy="5557732"/>
            <a:chOff x="159819" y="-28575"/>
            <a:chExt cx="11537488" cy="7410310"/>
          </a:xfrm>
        </p:grpSpPr>
        <p:sp>
          <p:nvSpPr>
            <p:cNvPr id="127" name="Google Shape;127;p2"/>
            <p:cNvSpPr txBox="1"/>
            <p:nvPr/>
          </p:nvSpPr>
          <p:spPr>
            <a:xfrm rot="-398117">
              <a:off x="159819" y="1686400"/>
              <a:ext cx="11537488" cy="3751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75" b="0" i="0" u="none" strike="noStrike" cap="none">
                  <a:solidFill>
                    <a:srgbClr val="333333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Tăng Chí Hào </a:t>
              </a:r>
              <a:endParaRPr sz="5075" b="0" i="0" u="none" strike="noStrike" cap="none">
                <a:solidFill>
                  <a:srgbClr val="3333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75" b="0" i="0" u="none" strike="noStrike" cap="none">
                  <a:solidFill>
                    <a:srgbClr val="333333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Võ Anh Tâm </a:t>
              </a:r>
              <a:endParaRPr sz="5075" b="0" i="0" u="none" strike="noStrike" cap="none">
                <a:solidFill>
                  <a:srgbClr val="3333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75" b="0" i="0" u="none" strike="noStrike" cap="none">
                  <a:solidFill>
                    <a:srgbClr val="333333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Lê Công Bảo</a:t>
              </a:r>
              <a:endParaRPr sz="5075" b="0" i="0" u="none" strike="noStrike" cap="none">
                <a:solidFill>
                  <a:srgbClr val="3333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75" b="0" i="0" u="none" strike="noStrike" cap="none">
                  <a:solidFill>
                    <a:srgbClr val="333333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Nguyễn Ngọc Vũ</a:t>
              </a:r>
              <a:endParaRPr sz="5075" b="0" i="0" u="none" strike="noStrike" cap="none">
                <a:solidFill>
                  <a:srgbClr val="3333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8" name="Google Shape;128;p2"/>
            <p:cNvSpPr txBox="1"/>
            <p:nvPr/>
          </p:nvSpPr>
          <p:spPr>
            <a:xfrm>
              <a:off x="1137626" y="-28575"/>
              <a:ext cx="9566940" cy="4739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9" name="Google Shape;129;p2"/>
            <p:cNvSpPr txBox="1"/>
            <p:nvPr/>
          </p:nvSpPr>
          <p:spPr>
            <a:xfrm>
              <a:off x="1137626" y="6756260"/>
              <a:ext cx="9566940" cy="625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1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3" name="Google Shape;313;p15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4" name="Google Shape;314;p15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5" name="Google Shape;315;p15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15"/>
          <p:cNvSpPr txBox="1"/>
          <p:nvPr/>
        </p:nvSpPr>
        <p:spPr>
          <a:xfrm>
            <a:off x="592455" y="617220"/>
            <a:ext cx="5597525" cy="98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Các form</a:t>
            </a:r>
            <a:endParaRPr sz="459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1203960" y="7877810"/>
            <a:ext cx="2955925" cy="70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356235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Đăng ký</a:t>
            </a:r>
            <a:endParaRPr lang="en-US"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" name="Picture 2" descr="unnamed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070" y="2308860"/>
            <a:ext cx="5280025" cy="4525645"/>
          </a:xfrm>
          <a:prstGeom prst="rect">
            <a:avLst/>
          </a:prstGeom>
        </p:spPr>
      </p:pic>
      <p:pic>
        <p:nvPicPr>
          <p:cNvPr id="4" name="Picture 3" descr="unnamed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80" y="5504180"/>
            <a:ext cx="5289550" cy="4533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3" name="Google Shape;313;p15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4" name="Google Shape;314;p15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5" name="Google Shape;315;p15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15"/>
          <p:cNvSpPr txBox="1"/>
          <p:nvPr/>
        </p:nvSpPr>
        <p:spPr>
          <a:xfrm>
            <a:off x="592455" y="617220"/>
            <a:ext cx="5597525" cy="98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Các form</a:t>
            </a:r>
            <a:endParaRPr sz="459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2041869" y="9095044"/>
            <a:ext cx="6202176" cy="70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356235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Trang chủ</a:t>
            </a:r>
            <a:endParaRPr lang="en-US"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" name="Picture 1" descr="unnamed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655" y="2711450"/>
            <a:ext cx="8696325" cy="52774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3" name="Google Shape;313;p15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4" name="Google Shape;314;p15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5" name="Google Shape;315;p15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15"/>
          <p:cNvSpPr txBox="1"/>
          <p:nvPr/>
        </p:nvSpPr>
        <p:spPr>
          <a:xfrm>
            <a:off x="592455" y="617220"/>
            <a:ext cx="5597525" cy="98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Các form</a:t>
            </a:r>
            <a:endParaRPr sz="459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592455" y="8357870"/>
            <a:ext cx="3295015" cy="70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356235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Mua pizza</a:t>
            </a:r>
            <a:endParaRPr lang="en-US"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" name="Picture 1" descr="unnamed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070" y="2252980"/>
            <a:ext cx="7254875" cy="5457825"/>
          </a:xfrm>
          <a:prstGeom prst="rect">
            <a:avLst/>
          </a:prstGeom>
        </p:spPr>
      </p:pic>
      <p:pic>
        <p:nvPicPr>
          <p:cNvPr id="3" name="Picture 2" descr="unnamed (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030" y="5143500"/>
            <a:ext cx="5947410" cy="44780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3" name="Google Shape;313;p15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4" name="Google Shape;314;p15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5" name="Google Shape;315;p15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15"/>
          <p:cNvSpPr txBox="1"/>
          <p:nvPr/>
        </p:nvSpPr>
        <p:spPr>
          <a:xfrm>
            <a:off x="592455" y="617220"/>
            <a:ext cx="5597525" cy="98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Các form</a:t>
            </a:r>
            <a:endParaRPr sz="459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1430020" y="9067800"/>
            <a:ext cx="7426960" cy="70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356235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Quản lý công việc</a:t>
            </a:r>
            <a:endParaRPr lang="en-US"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" name="Picture 1" descr="unnamed (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455" y="2512060"/>
            <a:ext cx="9314815" cy="58451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3" name="Google Shape;313;p15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4" name="Google Shape;314;p15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5" name="Google Shape;315;p15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15"/>
          <p:cNvSpPr txBox="1"/>
          <p:nvPr/>
        </p:nvSpPr>
        <p:spPr>
          <a:xfrm>
            <a:off x="592455" y="617220"/>
            <a:ext cx="5597525" cy="98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Các form</a:t>
            </a:r>
            <a:endParaRPr sz="459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1430020" y="9067800"/>
            <a:ext cx="7426960" cy="70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356235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Quản lý khách hàng</a:t>
            </a:r>
            <a:endParaRPr lang="en-US"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" name="Picture 1" descr="unnamed (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455" y="2238375"/>
            <a:ext cx="9149715" cy="66236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3" name="Google Shape;313;p15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4" name="Google Shape;314;p15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5" name="Google Shape;315;p15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15"/>
          <p:cNvSpPr txBox="1"/>
          <p:nvPr/>
        </p:nvSpPr>
        <p:spPr>
          <a:xfrm>
            <a:off x="592455" y="617220"/>
            <a:ext cx="5597525" cy="98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Các form</a:t>
            </a:r>
            <a:endParaRPr sz="459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1430020" y="9067800"/>
            <a:ext cx="7426960" cy="70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356235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Quản lý nhân viên</a:t>
            </a:r>
            <a:endParaRPr lang="en-US"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" name="Picture 1" descr="unnamed (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455" y="2359025"/>
            <a:ext cx="9304020" cy="67087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3" name="Google Shape;313;p15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4" name="Google Shape;314;p15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5" name="Google Shape;315;p15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15"/>
          <p:cNvSpPr txBox="1"/>
          <p:nvPr/>
        </p:nvSpPr>
        <p:spPr>
          <a:xfrm>
            <a:off x="592455" y="617220"/>
            <a:ext cx="5597525" cy="98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Các form</a:t>
            </a:r>
            <a:endParaRPr sz="459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" name="Picture 2" descr="unnamed (1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070" y="2315210"/>
            <a:ext cx="7749540" cy="4939030"/>
          </a:xfrm>
          <a:prstGeom prst="rect">
            <a:avLst/>
          </a:prstGeom>
        </p:spPr>
      </p:pic>
      <p:pic>
        <p:nvPicPr>
          <p:cNvPr id="4" name="Picture 3" descr="unnamed (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55" y="5379085"/>
            <a:ext cx="6886575" cy="4398645"/>
          </a:xfrm>
          <a:prstGeom prst="rect">
            <a:avLst/>
          </a:prstGeom>
        </p:spPr>
      </p:pic>
      <p:sp>
        <p:nvSpPr>
          <p:cNvPr id="251" name="Google Shape;251;p10"/>
          <p:cNvSpPr txBox="1"/>
          <p:nvPr/>
        </p:nvSpPr>
        <p:spPr>
          <a:xfrm>
            <a:off x="1430020" y="9067800"/>
            <a:ext cx="7426960" cy="70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356235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Quản lý hoá đơn</a:t>
            </a:r>
            <a:endParaRPr lang="en-US"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3" name="Google Shape;313;p15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4" name="Google Shape;314;p15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5" name="Google Shape;315;p15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15"/>
          <p:cNvSpPr txBox="1"/>
          <p:nvPr/>
        </p:nvSpPr>
        <p:spPr>
          <a:xfrm>
            <a:off x="592455" y="617220"/>
            <a:ext cx="5597525" cy="98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Các form</a:t>
            </a:r>
            <a:endParaRPr sz="459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" name="Picture 2" descr="unnamed (1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070" y="2315210"/>
            <a:ext cx="7131685" cy="5170170"/>
          </a:xfrm>
          <a:prstGeom prst="rect">
            <a:avLst/>
          </a:prstGeom>
        </p:spPr>
      </p:pic>
      <p:pic>
        <p:nvPicPr>
          <p:cNvPr id="2" name="Picture 1" descr="unnamed (1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545" y="4883785"/>
            <a:ext cx="6763385" cy="4893945"/>
          </a:xfrm>
          <a:prstGeom prst="rect">
            <a:avLst/>
          </a:prstGeom>
        </p:spPr>
      </p:pic>
      <p:sp>
        <p:nvSpPr>
          <p:cNvPr id="251" name="Google Shape;251;p10"/>
          <p:cNvSpPr txBox="1"/>
          <p:nvPr/>
        </p:nvSpPr>
        <p:spPr>
          <a:xfrm>
            <a:off x="1430020" y="9067800"/>
            <a:ext cx="7426960" cy="70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356235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Quản lý pizza</a:t>
            </a:r>
            <a:endParaRPr lang="en-US"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3" name="Google Shape;313;p15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4" name="Google Shape;314;p15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5" name="Google Shape;315;p15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15"/>
          <p:cNvSpPr txBox="1"/>
          <p:nvPr/>
        </p:nvSpPr>
        <p:spPr>
          <a:xfrm>
            <a:off x="592455" y="617220"/>
            <a:ext cx="5597525" cy="98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Các form</a:t>
            </a:r>
            <a:endParaRPr sz="459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" name="Picture 2" descr="unnamed (1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070" y="2315210"/>
            <a:ext cx="7602855" cy="5080000"/>
          </a:xfrm>
          <a:prstGeom prst="rect">
            <a:avLst/>
          </a:prstGeom>
        </p:spPr>
      </p:pic>
      <p:pic>
        <p:nvPicPr>
          <p:cNvPr id="4" name="Picture 3" descr="unnamed (1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520" y="5438775"/>
            <a:ext cx="6455410" cy="4338955"/>
          </a:xfrm>
          <a:prstGeom prst="rect">
            <a:avLst/>
          </a:prstGeom>
        </p:spPr>
      </p:pic>
      <p:sp>
        <p:nvSpPr>
          <p:cNvPr id="251" name="Google Shape;251;p10"/>
          <p:cNvSpPr txBox="1"/>
          <p:nvPr/>
        </p:nvSpPr>
        <p:spPr>
          <a:xfrm>
            <a:off x="1430020" y="9067800"/>
            <a:ext cx="7426960" cy="70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356235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Quản lý công thức</a:t>
            </a:r>
            <a:endParaRPr lang="en-US"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3" name="Google Shape;313;p15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4" name="Google Shape;314;p15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5" name="Google Shape;315;p15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15"/>
          <p:cNvSpPr txBox="1"/>
          <p:nvPr/>
        </p:nvSpPr>
        <p:spPr>
          <a:xfrm>
            <a:off x="592455" y="617220"/>
            <a:ext cx="5597525" cy="98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Các form</a:t>
            </a:r>
            <a:endParaRPr sz="459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1430020" y="9067800"/>
            <a:ext cx="7426960" cy="70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356235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Quản lý nguyên liệu</a:t>
            </a:r>
            <a:endParaRPr lang="en-US"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" name="Picture 1" descr="unnamed (1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455" y="2599690"/>
            <a:ext cx="9209405" cy="54743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8916373" y="8718113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135" name="Google Shape;135;p3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136" name="Google Shape;136;p3"/>
          <p:cNvSpPr/>
          <p:nvPr/>
        </p:nvSpPr>
        <p:spPr>
          <a:xfrm>
            <a:off x="4710522" y="1028700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137" name="Google Shape;137;p3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138" name="Google Shape;138;p3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139" name="Google Shape;139;p3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0" name="Google Shape;140;p3"/>
          <p:cNvSpPr/>
          <p:nvPr/>
        </p:nvSpPr>
        <p:spPr>
          <a:xfrm>
            <a:off x="8310641" y="5715077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3"/>
          <p:cNvSpPr/>
          <p:nvPr/>
        </p:nvSpPr>
        <p:spPr>
          <a:xfrm>
            <a:off x="7115837" y="9725263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3"/>
          <p:cNvSpPr/>
          <p:nvPr/>
        </p:nvSpPr>
        <p:spPr>
          <a:xfrm>
            <a:off x="3150002" y="6343089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" name="Google Shape;143;p3"/>
          <p:cNvSpPr/>
          <p:nvPr/>
        </p:nvSpPr>
        <p:spPr>
          <a:xfrm>
            <a:off x="-110425" y="2257579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3"/>
          <p:cNvSpPr/>
          <p:nvPr/>
        </p:nvSpPr>
        <p:spPr>
          <a:xfrm>
            <a:off x="0" y="28575"/>
            <a:ext cx="10412120" cy="10258425"/>
          </a:xfrm>
          <a:custGeom>
            <a:avLst/>
            <a:gdLst/>
            <a:ahLst/>
            <a:cxnLst/>
            <a:rect l="l" t="t" r="r" b="b"/>
            <a:pathLst>
              <a:path w="10412120" h="10258425" extrusionOk="0">
                <a:moveTo>
                  <a:pt x="0" y="0"/>
                </a:moveTo>
                <a:lnTo>
                  <a:pt x="10412120" y="0"/>
                </a:lnTo>
                <a:lnTo>
                  <a:pt x="10412120" y="10258425"/>
                </a:lnTo>
                <a:lnTo>
                  <a:pt x="0" y="10258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 l="-31945" r="-16129"/>
            </a:stretch>
          </a:blipFill>
          <a:ln>
            <a:noFill/>
          </a:ln>
        </p:spPr>
      </p:sp>
      <p:sp>
        <p:nvSpPr>
          <p:cNvPr id="145" name="Google Shape;145;p3"/>
          <p:cNvSpPr/>
          <p:nvPr/>
        </p:nvSpPr>
        <p:spPr>
          <a:xfrm>
            <a:off x="14695" y="0"/>
            <a:ext cx="10272305" cy="10287000"/>
          </a:xfrm>
          <a:custGeom>
            <a:avLst/>
            <a:gdLst/>
            <a:ahLst/>
            <a:cxnLst/>
            <a:rect l="l" t="t" r="r" b="b"/>
            <a:pathLst>
              <a:path w="10272305" h="10287000" extrusionOk="0">
                <a:moveTo>
                  <a:pt x="0" y="0"/>
                </a:moveTo>
                <a:lnTo>
                  <a:pt x="10272305" y="0"/>
                </a:lnTo>
                <a:lnTo>
                  <a:pt x="1027230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29784" r="-20050"/>
            </a:stretch>
          </a:blipFill>
          <a:ln>
            <a:noFill/>
          </a:ln>
        </p:spPr>
      </p:sp>
      <p:sp>
        <p:nvSpPr>
          <p:cNvPr id="146" name="Google Shape;146;p3"/>
          <p:cNvSpPr txBox="1"/>
          <p:nvPr/>
        </p:nvSpPr>
        <p:spPr>
          <a:xfrm>
            <a:off x="2182520" y="3291517"/>
            <a:ext cx="8229600" cy="3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7F9F7"/>
                </a:solidFill>
                <a:latin typeface="Public Sans"/>
                <a:ea typeface="Public Sans"/>
                <a:cs typeface="Public Sans"/>
                <a:sym typeface="Public Sans"/>
              </a:rPr>
              <a:t>Pizza là món quen thuộc với giới trẻ.</a:t>
            </a:r>
            <a:endParaRPr sz="3200" b="1" i="0" u="none" strike="noStrike" cap="none">
              <a:solidFill>
                <a:srgbClr val="F7F9F7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7F9F7"/>
                </a:solidFill>
                <a:latin typeface="Public Sans"/>
                <a:ea typeface="Public Sans"/>
                <a:cs typeface="Public Sans"/>
                <a:sym typeface="Public Sans"/>
              </a:rPr>
              <a:t>→ Cửa hàng Pizza H</a:t>
            </a:r>
            <a:r>
              <a:rPr lang="en-US" sz="3200" b="1">
                <a:solidFill>
                  <a:srgbClr val="F7F9F7"/>
                </a:solidFill>
                <a:latin typeface="Public Sans"/>
                <a:ea typeface="Public Sans"/>
                <a:cs typeface="Public Sans"/>
                <a:sym typeface="Public Sans"/>
              </a:rPr>
              <a:t>IT</a:t>
            </a:r>
            <a:r>
              <a:rPr lang="en-US" sz="3200" b="1" i="0" u="none" strike="noStrike" cap="none">
                <a:solidFill>
                  <a:srgbClr val="F7F9F7"/>
                </a:solidFill>
                <a:latin typeface="Public Sans"/>
                <a:ea typeface="Public Sans"/>
                <a:cs typeface="Public Sans"/>
                <a:sym typeface="Public Sans"/>
              </a:rPr>
              <a:t> lập nên để bắt kịp xu hướng đó.</a:t>
            </a:r>
            <a:endParaRPr sz="3200" b="1" i="0" u="none" strike="noStrike" cap="none">
              <a:solidFill>
                <a:srgbClr val="F7F9F7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rgbClr val="F7F9F7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rgbClr val="F7F9F7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7" name="Google Shape;147;p3"/>
          <p:cNvSpPr txBox="1"/>
          <p:nvPr/>
        </p:nvSpPr>
        <p:spPr>
          <a:xfrm>
            <a:off x="331282" y="1833527"/>
            <a:ext cx="8229600" cy="73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 i="0" u="none" strike="noStrike" cap="none">
                <a:solidFill>
                  <a:srgbClr val="F7F9F7"/>
                </a:solidFill>
                <a:latin typeface="Public Sans"/>
                <a:ea typeface="Public Sans"/>
                <a:cs typeface="Public Sans"/>
                <a:sym typeface="Public Sans"/>
              </a:rPr>
              <a:t>Giới thiệu</a:t>
            </a:r>
            <a:endParaRPr sz="4100" b="1" i="0" u="none" strike="noStrike" cap="none">
              <a:solidFill>
                <a:srgbClr val="F7F9F7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3" name="Google Shape;313;p15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4" name="Google Shape;314;p15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5" name="Google Shape;315;p15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15"/>
          <p:cNvSpPr txBox="1"/>
          <p:nvPr/>
        </p:nvSpPr>
        <p:spPr>
          <a:xfrm>
            <a:off x="592455" y="617220"/>
            <a:ext cx="5597525" cy="98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Các form</a:t>
            </a:r>
            <a:endParaRPr sz="459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" name="Picture 1" descr="unnamed (1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455" y="2416810"/>
            <a:ext cx="8046085" cy="4437380"/>
          </a:xfrm>
          <a:prstGeom prst="rect">
            <a:avLst/>
          </a:prstGeom>
        </p:spPr>
      </p:pic>
      <p:pic>
        <p:nvPicPr>
          <p:cNvPr id="3" name="Picture 2" descr="unnamed (1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825" y="5768975"/>
            <a:ext cx="7317105" cy="4008755"/>
          </a:xfrm>
          <a:prstGeom prst="rect">
            <a:avLst/>
          </a:prstGeom>
        </p:spPr>
      </p:pic>
      <p:sp>
        <p:nvSpPr>
          <p:cNvPr id="251" name="Google Shape;251;p10"/>
          <p:cNvSpPr txBox="1"/>
          <p:nvPr/>
        </p:nvSpPr>
        <p:spPr>
          <a:xfrm>
            <a:off x="1430020" y="9067800"/>
            <a:ext cx="7426960" cy="70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356235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Quản lý phiếu nhập</a:t>
            </a:r>
            <a:endParaRPr lang="en-US"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3" name="Google Shape;313;p15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4" name="Google Shape;314;p15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5" name="Google Shape;315;p15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15"/>
          <p:cNvSpPr txBox="1"/>
          <p:nvPr/>
        </p:nvSpPr>
        <p:spPr>
          <a:xfrm>
            <a:off x="592455" y="617220"/>
            <a:ext cx="5597525" cy="98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Các form</a:t>
            </a:r>
            <a:endParaRPr sz="459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" name="Picture 1" descr="unnamed (2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455" y="2416810"/>
            <a:ext cx="7515225" cy="5048885"/>
          </a:xfrm>
          <a:prstGeom prst="rect">
            <a:avLst/>
          </a:prstGeom>
        </p:spPr>
      </p:pic>
      <p:pic>
        <p:nvPicPr>
          <p:cNvPr id="4" name="Picture 3" descr="unnamed (2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670" y="5155565"/>
            <a:ext cx="6906260" cy="4622165"/>
          </a:xfrm>
          <a:prstGeom prst="rect">
            <a:avLst/>
          </a:prstGeom>
        </p:spPr>
      </p:pic>
      <p:sp>
        <p:nvSpPr>
          <p:cNvPr id="251" name="Google Shape;251;p10"/>
          <p:cNvSpPr txBox="1"/>
          <p:nvPr/>
        </p:nvSpPr>
        <p:spPr>
          <a:xfrm>
            <a:off x="1430020" y="9067800"/>
            <a:ext cx="7426960" cy="70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356235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Quản lý quyền hạn</a:t>
            </a:r>
            <a:endParaRPr lang="en-US"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3" name="Google Shape;313;p15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4" name="Google Shape;314;p15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5" name="Google Shape;315;p15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15"/>
          <p:cNvSpPr txBox="1"/>
          <p:nvPr/>
        </p:nvSpPr>
        <p:spPr>
          <a:xfrm>
            <a:off x="592455" y="617220"/>
            <a:ext cx="5597525" cy="98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Các form</a:t>
            </a:r>
            <a:endParaRPr sz="459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1430020" y="9067800"/>
            <a:ext cx="7426960" cy="70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356235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Tra cứu</a:t>
            </a:r>
            <a:endParaRPr lang="en-US"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" name="Picture 1" descr="unnamed (2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455" y="1866265"/>
            <a:ext cx="9246870" cy="69411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3" name="Google Shape;313;p15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4" name="Google Shape;314;p15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15" name="Google Shape;315;p15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15"/>
          <p:cNvSpPr txBox="1"/>
          <p:nvPr/>
        </p:nvSpPr>
        <p:spPr>
          <a:xfrm>
            <a:off x="592455" y="617220"/>
            <a:ext cx="5597525" cy="98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90" b="1" i="0" u="none" strike="noStrike" cap="none">
                <a:solidFill>
                  <a:srgbClr val="281516"/>
                </a:solidFill>
                <a:latin typeface="Public Sans"/>
                <a:ea typeface="Public Sans"/>
                <a:cs typeface="Public Sans"/>
                <a:sym typeface="Public Sans"/>
              </a:rPr>
              <a:t>Các form</a:t>
            </a:r>
            <a:endParaRPr sz="4590" b="1" i="0" u="none" strike="noStrike" cap="none">
              <a:solidFill>
                <a:srgbClr val="28151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1430020" y="9067800"/>
            <a:ext cx="7426960" cy="70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356235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Thống kê</a:t>
            </a:r>
            <a:endParaRPr lang="en-US" sz="33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" name="Picture 1" descr="unnamed (2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070" y="1856105"/>
            <a:ext cx="9420860" cy="707453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22" name="Google Shape;322;p16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23" name="Google Shape;323;p16"/>
          <p:cNvSpPr/>
          <p:nvPr/>
        </p:nvSpPr>
        <p:spPr>
          <a:xfrm>
            <a:off x="9708623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24" name="Google Shape;324;p16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5" name="Google Shape;325;p16"/>
          <p:cNvSpPr txBox="1"/>
          <p:nvPr/>
        </p:nvSpPr>
        <p:spPr>
          <a:xfrm>
            <a:off x="3500484" y="3785687"/>
            <a:ext cx="5648767" cy="2033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05" b="1" i="0" u="none" strike="noStrike" cap="none">
                <a:solidFill>
                  <a:srgbClr val="B63924"/>
                </a:solidFill>
                <a:latin typeface="Public Sans"/>
                <a:ea typeface="Public Sans"/>
                <a:cs typeface="Public Sans"/>
                <a:sym typeface="Public Sans"/>
              </a:rPr>
              <a:t>Q&amp;A</a:t>
            </a:r>
            <a:endParaRPr sz="11805" b="1" i="0" u="none" strike="noStrike" cap="none">
              <a:solidFill>
                <a:srgbClr val="B63924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6" name="Google Shape;326;p16"/>
          <p:cNvSpPr/>
          <p:nvPr/>
        </p:nvSpPr>
        <p:spPr>
          <a:xfrm>
            <a:off x="8988066" y="955246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27" name="Google Shape;327;p16"/>
          <p:cNvSpPr/>
          <p:nvPr/>
        </p:nvSpPr>
        <p:spPr>
          <a:xfrm>
            <a:off x="-145399" y="9806909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328" name="Google Shape;328;p16"/>
          <p:cNvSpPr/>
          <p:nvPr/>
        </p:nvSpPr>
        <p:spPr>
          <a:xfrm>
            <a:off x="9378513" y="4597961"/>
            <a:ext cx="1526176" cy="647283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/>
          <p:nvPr/>
        </p:nvSpPr>
        <p:spPr>
          <a:xfrm>
            <a:off x="8916373" y="8718113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153" name="Google Shape;153;p4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154" name="Google Shape;154;p4"/>
          <p:cNvSpPr/>
          <p:nvPr/>
        </p:nvSpPr>
        <p:spPr>
          <a:xfrm>
            <a:off x="4710522" y="1028700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155" name="Google Shape;155;p4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156" name="Google Shape;156;p4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157" name="Google Shape;157;p4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" name="Google Shape;158;p4"/>
          <p:cNvSpPr/>
          <p:nvPr/>
        </p:nvSpPr>
        <p:spPr>
          <a:xfrm>
            <a:off x="8310641" y="5715077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p4"/>
          <p:cNvSpPr/>
          <p:nvPr/>
        </p:nvSpPr>
        <p:spPr>
          <a:xfrm>
            <a:off x="7115837" y="9725263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p4"/>
          <p:cNvSpPr/>
          <p:nvPr/>
        </p:nvSpPr>
        <p:spPr>
          <a:xfrm>
            <a:off x="3150002" y="6343089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" name="Google Shape;161;p4"/>
          <p:cNvSpPr/>
          <p:nvPr/>
        </p:nvSpPr>
        <p:spPr>
          <a:xfrm>
            <a:off x="-110425" y="2257579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" name="Google Shape;162;p4"/>
          <p:cNvSpPr/>
          <p:nvPr/>
        </p:nvSpPr>
        <p:spPr>
          <a:xfrm>
            <a:off x="0" y="28575"/>
            <a:ext cx="10412120" cy="10258425"/>
          </a:xfrm>
          <a:custGeom>
            <a:avLst/>
            <a:gdLst/>
            <a:ahLst/>
            <a:cxnLst/>
            <a:rect l="l" t="t" r="r" b="b"/>
            <a:pathLst>
              <a:path w="10412120" h="10258425" extrusionOk="0">
                <a:moveTo>
                  <a:pt x="0" y="0"/>
                </a:moveTo>
                <a:lnTo>
                  <a:pt x="10412120" y="0"/>
                </a:lnTo>
                <a:lnTo>
                  <a:pt x="10412120" y="10258425"/>
                </a:lnTo>
                <a:lnTo>
                  <a:pt x="0" y="10258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 l="-31945" r="-16129"/>
            </a:stretch>
          </a:blipFill>
          <a:ln>
            <a:noFill/>
          </a:ln>
        </p:spPr>
      </p:sp>
      <p:sp>
        <p:nvSpPr>
          <p:cNvPr id="163" name="Google Shape;163;p4"/>
          <p:cNvSpPr txBox="1"/>
          <p:nvPr/>
        </p:nvSpPr>
        <p:spPr>
          <a:xfrm>
            <a:off x="2182520" y="3291517"/>
            <a:ext cx="8229600" cy="2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7F9F7"/>
                </a:solidFill>
                <a:latin typeface="Public Sans"/>
                <a:ea typeface="Public Sans"/>
                <a:cs typeface="Public Sans"/>
                <a:sym typeface="Public Sans"/>
              </a:rPr>
              <a:t>Nhu cầu ăn pizza ngày một tăng cao.</a:t>
            </a:r>
            <a:endParaRPr sz="3200" b="1" i="0" u="none" strike="noStrike" cap="none">
              <a:solidFill>
                <a:srgbClr val="F7F9F7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7F9F7"/>
                </a:solidFill>
                <a:latin typeface="Public Sans"/>
                <a:ea typeface="Public Sans"/>
                <a:cs typeface="Public Sans"/>
                <a:sym typeface="Public Sans"/>
              </a:rPr>
              <a:t>→ Cần phải chuyển cách quản lý từ thủ công sang quản lý bằng phần mềm.</a:t>
            </a:r>
            <a:endParaRPr sz="3200" b="1" i="0" u="none" strike="noStrike" cap="none">
              <a:solidFill>
                <a:srgbClr val="F7F9F7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rgbClr val="F7F9F7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4" name="Google Shape;164;p4"/>
          <p:cNvSpPr txBox="1"/>
          <p:nvPr/>
        </p:nvSpPr>
        <p:spPr>
          <a:xfrm>
            <a:off x="331282" y="1833527"/>
            <a:ext cx="8229600" cy="73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 i="0" u="none" strike="noStrike" cap="none">
                <a:solidFill>
                  <a:srgbClr val="F7F9F7"/>
                </a:solidFill>
                <a:latin typeface="Public Sans"/>
                <a:ea typeface="Public Sans"/>
                <a:cs typeface="Public Sans"/>
                <a:sym typeface="Public Sans"/>
              </a:rPr>
              <a:t>Giới thiệu</a:t>
            </a:r>
            <a:endParaRPr sz="4100" b="1" i="0" u="none" strike="noStrike" cap="none">
              <a:solidFill>
                <a:srgbClr val="F7F9F7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/>
          <p:nvPr/>
        </p:nvSpPr>
        <p:spPr>
          <a:xfrm>
            <a:off x="8916373" y="8718113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170" name="Google Shape;170;p5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171" name="Google Shape;171;p5"/>
          <p:cNvSpPr/>
          <p:nvPr/>
        </p:nvSpPr>
        <p:spPr>
          <a:xfrm>
            <a:off x="4710522" y="1028700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172" name="Google Shape;172;p5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173" name="Google Shape;173;p5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174" name="Google Shape;174;p5"/>
          <p:cNvSpPr/>
          <p:nvPr/>
        </p:nvSpPr>
        <p:spPr>
          <a:xfrm>
            <a:off x="7115837" y="9725263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175;p5"/>
          <p:cNvSpPr/>
          <p:nvPr/>
        </p:nvSpPr>
        <p:spPr>
          <a:xfrm>
            <a:off x="-110425" y="2257579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6" name="Google Shape;176;p5"/>
          <p:cNvSpPr/>
          <p:nvPr/>
        </p:nvSpPr>
        <p:spPr>
          <a:xfrm>
            <a:off x="1639460" y="1912112"/>
            <a:ext cx="7008080" cy="6830046"/>
          </a:xfrm>
          <a:custGeom>
            <a:avLst/>
            <a:gdLst/>
            <a:ahLst/>
            <a:cxnLst/>
            <a:rect l="l" t="t" r="r" b="b"/>
            <a:pathLst>
              <a:path w="7008080" h="6830046" extrusionOk="0">
                <a:moveTo>
                  <a:pt x="0" y="0"/>
                </a:moveTo>
                <a:lnTo>
                  <a:pt x="7008080" y="0"/>
                </a:lnTo>
                <a:lnTo>
                  <a:pt x="7008080" y="6830046"/>
                </a:lnTo>
                <a:lnTo>
                  <a:pt x="0" y="68300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77" name="Google Shape;177;p5"/>
          <p:cNvSpPr txBox="1"/>
          <p:nvPr/>
        </p:nvSpPr>
        <p:spPr>
          <a:xfrm>
            <a:off x="5441809" y="2702155"/>
            <a:ext cx="1799149" cy="2166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5" b="1" i="0" u="none" strike="noStrike" cap="none">
                <a:solidFill>
                  <a:srgbClr val="FF5757"/>
                </a:solidFill>
                <a:latin typeface="Public Sans"/>
                <a:ea typeface="Public Sans"/>
                <a:cs typeface="Public Sans"/>
                <a:sym typeface="Public Sans"/>
              </a:rPr>
              <a:t>1. Phát biểu bài toán</a:t>
            </a:r>
            <a:endParaRPr sz="3025" b="1" i="0" u="none" strike="noStrike" cap="none">
              <a:solidFill>
                <a:srgbClr val="FF5757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25" b="1" i="0" u="none" strike="noStrike" cap="none">
              <a:solidFill>
                <a:srgbClr val="FF5757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8" name="Google Shape;178;p5"/>
          <p:cNvSpPr txBox="1"/>
          <p:nvPr/>
        </p:nvSpPr>
        <p:spPr>
          <a:xfrm>
            <a:off x="6705600" y="4273550"/>
            <a:ext cx="1688465" cy="1387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0" b="1" i="0" u="none" strike="noStrike" cap="none">
                <a:solidFill>
                  <a:srgbClr val="FF5757"/>
                </a:solidFill>
                <a:latin typeface="Public Sans"/>
                <a:ea typeface="Public Sans"/>
                <a:cs typeface="Public Sans"/>
                <a:sym typeface="Public Sans"/>
              </a:rPr>
              <a:t>2. Sơ đồ tổ chức</a:t>
            </a:r>
            <a:endParaRPr sz="3290" b="1" i="0" u="none" strike="noStrike" cap="none">
              <a:solidFill>
                <a:srgbClr val="FF5757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9" name="Google Shape;179;p5"/>
          <p:cNvSpPr txBox="1"/>
          <p:nvPr/>
        </p:nvSpPr>
        <p:spPr>
          <a:xfrm>
            <a:off x="6134100" y="5981700"/>
            <a:ext cx="1868805" cy="761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5757"/>
                </a:solidFill>
                <a:latin typeface="Public Sans"/>
                <a:ea typeface="Public Sans"/>
                <a:cs typeface="Public Sans"/>
                <a:sym typeface="Public Sans"/>
              </a:rPr>
              <a:t>3. BFD</a:t>
            </a:r>
            <a:endParaRPr sz="3000" b="1" i="0" u="none" strike="noStrike" cap="none">
              <a:solidFill>
                <a:srgbClr val="FF5757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" name="Google Shape;180;p5"/>
          <p:cNvSpPr txBox="1"/>
          <p:nvPr/>
        </p:nvSpPr>
        <p:spPr>
          <a:xfrm>
            <a:off x="3391119" y="6743398"/>
            <a:ext cx="1637853" cy="621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60" b="1" i="0" u="none" strike="noStrike" cap="none">
                <a:solidFill>
                  <a:srgbClr val="FF5757"/>
                </a:solidFill>
                <a:latin typeface="Public Sans"/>
                <a:ea typeface="Public Sans"/>
                <a:cs typeface="Public Sans"/>
                <a:sym typeface="Public Sans"/>
              </a:rPr>
              <a:t>5. DB</a:t>
            </a:r>
            <a:endParaRPr sz="3460" b="1" i="0" u="none" strike="noStrike" cap="none">
              <a:solidFill>
                <a:srgbClr val="FF5757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" name="Google Shape;181;p5"/>
          <p:cNvSpPr txBox="1"/>
          <p:nvPr/>
        </p:nvSpPr>
        <p:spPr>
          <a:xfrm>
            <a:off x="5067519" y="6819598"/>
            <a:ext cx="1637853" cy="621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60" b="1" i="0" u="none" strike="noStrike" cap="none">
                <a:solidFill>
                  <a:srgbClr val="FF5757"/>
                </a:solidFill>
                <a:latin typeface="Public Sans"/>
                <a:ea typeface="Public Sans"/>
                <a:cs typeface="Public Sans"/>
                <a:sym typeface="Public Sans"/>
              </a:rPr>
              <a:t>4. ERD</a:t>
            </a:r>
            <a:endParaRPr sz="3460" b="1" i="0" u="none" strike="noStrike" cap="none">
              <a:solidFill>
                <a:srgbClr val="FF5757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/>
          <p:nvPr/>
        </p:nvSpPr>
        <p:spPr>
          <a:xfrm>
            <a:off x="8916373" y="8718113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187" name="Google Shape;187;p6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188" name="Google Shape;188;p6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189" name="Google Shape;189;p6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190" name="Google Shape;190;p6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1" name="Google Shape;191;p6"/>
          <p:cNvSpPr/>
          <p:nvPr/>
        </p:nvSpPr>
        <p:spPr>
          <a:xfrm>
            <a:off x="-110425" y="2257579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" name="Google Shape;192;p6"/>
          <p:cNvSpPr/>
          <p:nvPr/>
        </p:nvSpPr>
        <p:spPr>
          <a:xfrm>
            <a:off x="2015433" y="6307067"/>
            <a:ext cx="5660421" cy="3759631"/>
          </a:xfrm>
          <a:custGeom>
            <a:avLst/>
            <a:gdLst/>
            <a:ahLst/>
            <a:cxnLst/>
            <a:rect l="l" t="t" r="r" b="b"/>
            <a:pathLst>
              <a:path w="5660421" h="3759631" extrusionOk="0">
                <a:moveTo>
                  <a:pt x="0" y="0"/>
                </a:moveTo>
                <a:lnTo>
                  <a:pt x="5660421" y="0"/>
                </a:lnTo>
                <a:lnTo>
                  <a:pt x="5660421" y="3759631"/>
                </a:lnTo>
                <a:lnTo>
                  <a:pt x="0" y="3759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 b="-15747"/>
            </a:stretch>
          </a:blipFill>
          <a:ln>
            <a:noFill/>
          </a:ln>
        </p:spPr>
      </p:sp>
      <p:sp>
        <p:nvSpPr>
          <p:cNvPr id="193" name="Google Shape;193;p6"/>
          <p:cNvSpPr txBox="1"/>
          <p:nvPr/>
        </p:nvSpPr>
        <p:spPr>
          <a:xfrm>
            <a:off x="882248" y="1267324"/>
            <a:ext cx="5522555" cy="1552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Phát biểu bài toán</a:t>
            </a:r>
            <a:endParaRPr sz="45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882248" y="2190904"/>
            <a:ext cx="7038332" cy="490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Cách thức quản lí cũ có các vấn đề sau</a:t>
            </a:r>
            <a:endParaRPr sz="28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95" name="Google Shape;195;p6"/>
          <p:cNvSpPr txBox="1"/>
          <p:nvPr/>
        </p:nvSpPr>
        <p:spPr>
          <a:xfrm>
            <a:off x="1028700" y="3283049"/>
            <a:ext cx="7231756" cy="353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Vấn đề 1: Ghi chép sổ sách bằng Excel</a:t>
            </a:r>
            <a:endParaRPr sz="32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Char char="•"/>
            </a:pPr>
            <a:r>
              <a:rPr lang="en-US" sz="25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Dễ nhập sai số lượng hàng hoá</a:t>
            </a:r>
            <a:endParaRPr sz="25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Char char="•"/>
            </a:pPr>
            <a:r>
              <a:rPr lang="en-US" sz="25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Dế nhập sai giá thành</a:t>
            </a:r>
            <a:endParaRPr sz="25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Char char="•"/>
            </a:pPr>
            <a:r>
              <a:rPr lang="en-US" sz="25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Dễ nhập sai loại pizza</a:t>
            </a:r>
            <a:endParaRPr sz="25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/>
          <p:nvPr/>
        </p:nvSpPr>
        <p:spPr>
          <a:xfrm>
            <a:off x="8916373" y="8718113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01" name="Google Shape;201;p7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02" name="Google Shape;202;p7"/>
          <p:cNvSpPr/>
          <p:nvPr/>
        </p:nvSpPr>
        <p:spPr>
          <a:xfrm>
            <a:off x="4710522" y="1028700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03" name="Google Shape;203;p7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04" name="Google Shape;204;p7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05" name="Google Shape;205;p7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" name="Google Shape;206;p7"/>
          <p:cNvSpPr/>
          <p:nvPr/>
        </p:nvSpPr>
        <p:spPr>
          <a:xfrm>
            <a:off x="7115837" y="9725263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7" name="Google Shape;207;p7"/>
          <p:cNvSpPr/>
          <p:nvPr/>
        </p:nvSpPr>
        <p:spPr>
          <a:xfrm>
            <a:off x="-110425" y="2257579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Google Shape;208;p7"/>
          <p:cNvSpPr txBox="1"/>
          <p:nvPr/>
        </p:nvSpPr>
        <p:spPr>
          <a:xfrm>
            <a:off x="1468162" y="2739647"/>
            <a:ext cx="5522555" cy="70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 i="0" u="none" strike="noStrike" cap="none">
                <a:solidFill>
                  <a:srgbClr val="30B6C5"/>
                </a:solidFill>
                <a:latin typeface="Public Sans"/>
                <a:ea typeface="Public Sans"/>
                <a:cs typeface="Public Sans"/>
                <a:sym typeface="Public Sans"/>
              </a:rPr>
              <a:t>Phát biểu bài toán</a:t>
            </a:r>
            <a:endParaRPr sz="4100" b="1" i="0" u="none" strike="noStrike" cap="none">
              <a:solidFill>
                <a:srgbClr val="30B6C5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" name="Google Shape;209;p7"/>
          <p:cNvSpPr txBox="1"/>
          <p:nvPr/>
        </p:nvSpPr>
        <p:spPr>
          <a:xfrm>
            <a:off x="2382223" y="4893190"/>
            <a:ext cx="5522555" cy="357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Vấn đề 2: Phát tờ rơi quảng bá thương hiệu</a:t>
            </a:r>
            <a:endParaRPr sz="32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Char char="•"/>
            </a:pPr>
            <a:r>
              <a:rPr lang="en-US" sz="25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Tiếp cận được ít khách hàng hơn</a:t>
            </a:r>
            <a:endParaRPr sz="25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Char char="•"/>
            </a:pPr>
            <a:r>
              <a:rPr lang="en-US" sz="25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Gây áp lực tài chính lên doanh nghiệp</a:t>
            </a:r>
            <a:endParaRPr sz="25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Char char="•"/>
            </a:pPr>
            <a:r>
              <a:rPr lang="en-US" sz="25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Gây ô nhiễm môi trường</a:t>
            </a:r>
            <a:endParaRPr sz="25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" name="Picture 1" descr="to-roi-2-10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5205" y="1732280"/>
            <a:ext cx="3985895" cy="27209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/>
          <p:nvPr/>
        </p:nvSpPr>
        <p:spPr>
          <a:xfrm>
            <a:off x="8916373" y="8718113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15" name="Google Shape;215;p8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16" name="Google Shape;216;p8"/>
          <p:cNvSpPr/>
          <p:nvPr/>
        </p:nvSpPr>
        <p:spPr>
          <a:xfrm>
            <a:off x="4710522" y="1028700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17" name="Google Shape;217;p8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18" name="Google Shape;218;p8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19" name="Google Shape;219;p8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" name="Google Shape;220;p8"/>
          <p:cNvSpPr/>
          <p:nvPr/>
        </p:nvSpPr>
        <p:spPr>
          <a:xfrm>
            <a:off x="7115837" y="9725263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1" name="Google Shape;221;p8"/>
          <p:cNvSpPr/>
          <p:nvPr/>
        </p:nvSpPr>
        <p:spPr>
          <a:xfrm>
            <a:off x="-110425" y="2257579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2" name="Google Shape;222;p8"/>
          <p:cNvSpPr txBox="1"/>
          <p:nvPr/>
        </p:nvSpPr>
        <p:spPr>
          <a:xfrm>
            <a:off x="1593283" y="2422094"/>
            <a:ext cx="5522555" cy="70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 i="0" u="none" strike="noStrike" cap="none">
                <a:solidFill>
                  <a:srgbClr val="30B6C5"/>
                </a:solidFill>
                <a:latin typeface="Public Sans"/>
                <a:ea typeface="Public Sans"/>
                <a:cs typeface="Public Sans"/>
                <a:sym typeface="Public Sans"/>
              </a:rPr>
              <a:t>Phát biểu bài toán</a:t>
            </a:r>
            <a:endParaRPr sz="4100" b="1" i="0" u="none" strike="noStrike" cap="none">
              <a:solidFill>
                <a:srgbClr val="30B6C5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23" name="Google Shape;223;p8"/>
          <p:cNvSpPr txBox="1"/>
          <p:nvPr/>
        </p:nvSpPr>
        <p:spPr>
          <a:xfrm>
            <a:off x="1609434" y="3666429"/>
            <a:ext cx="6202176" cy="357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Vấn đề 3: Thanh toán trực tiếp tại cửa hàng</a:t>
            </a:r>
            <a:endParaRPr sz="32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Char char="•"/>
            </a:pPr>
            <a:r>
              <a:rPr lang="en-US" sz="25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Mất nhiều thời gian thanh toán tại quầy</a:t>
            </a:r>
            <a:endParaRPr sz="25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Char char="•"/>
            </a:pPr>
            <a:r>
              <a:rPr lang="en-US" sz="25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Mất nhiều thời gian đi lại với khách hàng ở xa</a:t>
            </a:r>
            <a:endParaRPr sz="25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" name="Picture 1" descr="5-Ways-to-Manage-your-Customer-Service-Queues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7150" y="1691640"/>
            <a:ext cx="3879850" cy="19748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7"/>
        </a:solidFill>
        <a:effectLst/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"/>
          <p:cNvSpPr/>
          <p:nvPr/>
        </p:nvSpPr>
        <p:spPr>
          <a:xfrm>
            <a:off x="8916373" y="8718113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29" name="Google Shape;229;p9"/>
          <p:cNvSpPr/>
          <p:nvPr/>
        </p:nvSpPr>
        <p:spPr>
          <a:xfrm>
            <a:off x="-527907" y="-367270"/>
            <a:ext cx="1731912" cy="73454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30" name="Google Shape;230;p9"/>
          <p:cNvSpPr/>
          <p:nvPr/>
        </p:nvSpPr>
        <p:spPr>
          <a:xfrm>
            <a:off x="4710522" y="1028700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31" name="Google Shape;231;p9"/>
          <p:cNvSpPr/>
          <p:nvPr/>
        </p:nvSpPr>
        <p:spPr>
          <a:xfrm>
            <a:off x="-432978" y="495986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32" name="Google Shape;232;p9"/>
          <p:cNvSpPr/>
          <p:nvPr/>
        </p:nvSpPr>
        <p:spPr>
          <a:xfrm>
            <a:off x="9854022" y="183635"/>
            <a:ext cx="865956" cy="367270"/>
          </a:xfrm>
          <a:custGeom>
            <a:avLst/>
            <a:gdLst/>
            <a:ahLst/>
            <a:cxnLst/>
            <a:rect l="l" t="t" r="r" b="b"/>
            <a:pathLst>
              <a:path w="2527300" h="1071880" extrusionOk="0">
                <a:moveTo>
                  <a:pt x="260350" y="1071880"/>
                </a:moveTo>
                <a:lnTo>
                  <a:pt x="0" y="914400"/>
                </a:lnTo>
                <a:lnTo>
                  <a:pt x="524510" y="48260"/>
                </a:lnTo>
                <a:lnTo>
                  <a:pt x="941070" y="516890"/>
                </a:lnTo>
                <a:lnTo>
                  <a:pt x="1245870" y="0"/>
                </a:lnTo>
                <a:lnTo>
                  <a:pt x="1604010" y="500380"/>
                </a:lnTo>
                <a:lnTo>
                  <a:pt x="1941830" y="15240"/>
                </a:lnTo>
                <a:lnTo>
                  <a:pt x="2527300" y="787400"/>
                </a:lnTo>
                <a:lnTo>
                  <a:pt x="2284730" y="971550"/>
                </a:lnTo>
                <a:lnTo>
                  <a:pt x="1951990" y="533400"/>
                </a:lnTo>
                <a:lnTo>
                  <a:pt x="1607820" y="1028700"/>
                </a:lnTo>
                <a:lnTo>
                  <a:pt x="1271270" y="557530"/>
                </a:lnTo>
                <a:lnTo>
                  <a:pt x="990600" y="1031240"/>
                </a:lnTo>
                <a:lnTo>
                  <a:pt x="571500" y="560070"/>
                </a:lnTo>
                <a:close/>
              </a:path>
            </a:pathLst>
          </a:custGeom>
          <a:solidFill>
            <a:srgbClr val="E6B923"/>
          </a:solidFill>
          <a:ln>
            <a:noFill/>
          </a:ln>
        </p:spPr>
      </p:sp>
      <p:sp>
        <p:nvSpPr>
          <p:cNvPr id="233" name="Google Shape;233;p9"/>
          <p:cNvSpPr/>
          <p:nvPr/>
        </p:nvSpPr>
        <p:spPr>
          <a:xfrm>
            <a:off x="6990717" y="367270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9"/>
          <p:cNvSpPr/>
          <p:nvPr/>
        </p:nvSpPr>
        <p:spPr>
          <a:xfrm>
            <a:off x="-110425" y="2257579"/>
            <a:ext cx="250241" cy="2502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30B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5" name="Google Shape;235;p9"/>
          <p:cNvSpPr/>
          <p:nvPr/>
        </p:nvSpPr>
        <p:spPr>
          <a:xfrm>
            <a:off x="5886379" y="5337749"/>
            <a:ext cx="3850463" cy="2709585"/>
          </a:xfrm>
          <a:custGeom>
            <a:avLst/>
            <a:gdLst/>
            <a:ahLst/>
            <a:cxnLst/>
            <a:rect l="l" t="t" r="r" b="b"/>
            <a:pathLst>
              <a:path w="3850463" h="2709585" extrusionOk="0">
                <a:moveTo>
                  <a:pt x="0" y="0"/>
                </a:moveTo>
                <a:lnTo>
                  <a:pt x="3850463" y="0"/>
                </a:lnTo>
                <a:lnTo>
                  <a:pt x="3850463" y="2709585"/>
                </a:lnTo>
                <a:lnTo>
                  <a:pt x="0" y="2709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236" name="Google Shape;236;p9"/>
          <p:cNvSpPr txBox="1"/>
          <p:nvPr/>
        </p:nvSpPr>
        <p:spPr>
          <a:xfrm>
            <a:off x="1593283" y="2422094"/>
            <a:ext cx="5522555" cy="70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 i="0" u="none" strike="noStrike" cap="none">
                <a:solidFill>
                  <a:srgbClr val="30B6C5"/>
                </a:solidFill>
                <a:latin typeface="Public Sans"/>
                <a:ea typeface="Public Sans"/>
                <a:cs typeface="Public Sans"/>
                <a:sym typeface="Public Sans"/>
              </a:rPr>
              <a:t>Phát biểu bài toán</a:t>
            </a:r>
            <a:endParaRPr sz="4100" b="1" i="0" u="none" strike="noStrike" cap="none">
              <a:solidFill>
                <a:srgbClr val="30B6C5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7" name="Google Shape;237;p9"/>
          <p:cNvSpPr txBox="1"/>
          <p:nvPr/>
        </p:nvSpPr>
        <p:spPr>
          <a:xfrm>
            <a:off x="1609434" y="3666429"/>
            <a:ext cx="6202176" cy="137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Giải pháp là áp dụng</a:t>
            </a:r>
            <a:endParaRPr sz="32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phần mềm quản lý cửa hàng</a:t>
            </a:r>
            <a:endParaRPr sz="32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1253472" y="5680649"/>
            <a:ext cx="4323006" cy="5514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5440" marR="0" lvl="1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Ngôn ngữ: C#</a:t>
            </a:r>
            <a:endParaRPr lang="en-US" sz="32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90880" marR="0" lvl="1" indent="-34544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32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Đa mục đích</a:t>
            </a:r>
            <a:endParaRPr sz="32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90880" marR="0" lvl="1" indent="-34544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32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Bảo mật cao</a:t>
            </a:r>
            <a:endParaRPr sz="32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90880" marR="0" lvl="1" indent="-34544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32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Liên kết với các phần mềm khác</a:t>
            </a:r>
            <a:endParaRPr sz="32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1631</Words>
  <Application>WPS Presentation</Application>
  <PresentationFormat/>
  <Paragraphs>182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Arial</vt:lpstr>
      <vt:lpstr>SimSun</vt:lpstr>
      <vt:lpstr>Wingdings</vt:lpstr>
      <vt:lpstr>Arial</vt:lpstr>
      <vt:lpstr>Calibri</vt:lpstr>
      <vt:lpstr>Montserrat Black</vt:lpstr>
      <vt:lpstr>Anton</vt:lpstr>
      <vt:lpstr>Montserrat</vt:lpstr>
      <vt:lpstr>Montserrat Medium</vt:lpstr>
      <vt:lpstr>Public Sans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User</cp:lastModifiedBy>
  <cp:revision>5</cp:revision>
  <dcterms:created xsi:type="dcterms:W3CDTF">2024-05-10T13:15:00Z</dcterms:created>
  <dcterms:modified xsi:type="dcterms:W3CDTF">2024-05-10T16:54:51Z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D2FD848C119742838179CEE22432FBBE_12</vt:lpwstr>
  </property>
  <property fmtid="{D5CDD505-2E9C-101B-9397-08002B2CF9AE}" pid="3" name="KSOProductBuildVer">
    <vt:lpwstr>1033-12.2.0.16731</vt:lpwstr>
  </property>
</Properties>
</file>